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65" r:id="rId5"/>
    <p:sldId id="266" r:id="rId6"/>
    <p:sldId id="275" r:id="rId7"/>
    <p:sldId id="261" r:id="rId8"/>
    <p:sldId id="260" r:id="rId9"/>
    <p:sldId id="274" r:id="rId10"/>
    <p:sldId id="281" r:id="rId11"/>
    <p:sldId id="284" r:id="rId12"/>
    <p:sldId id="278" r:id="rId13"/>
    <p:sldId id="262" r:id="rId14"/>
    <p:sldId id="279" r:id="rId15"/>
    <p:sldId id="271" r:id="rId16"/>
    <p:sldId id="282" r:id="rId17"/>
    <p:sldId id="270" r:id="rId18"/>
    <p:sldId id="283" r:id="rId19"/>
    <p:sldId id="263" r:id="rId20"/>
    <p:sldId id="285" r:id="rId21"/>
    <p:sldId id="286" r:id="rId22"/>
    <p:sldId id="267" r:id="rId23"/>
    <p:sldId id="287" r:id="rId24"/>
    <p:sldId id="268" r:id="rId25"/>
    <p:sldId id="289" r:id="rId26"/>
    <p:sldId id="288" r:id="rId27"/>
    <p:sldId id="27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73655" autoAdjust="0"/>
  </p:normalViewPr>
  <p:slideViewPr>
    <p:cSldViewPr snapToGrid="0">
      <p:cViewPr varScale="1">
        <p:scale>
          <a:sx n="92" d="100"/>
          <a:sy n="92" d="100"/>
        </p:scale>
        <p:origin x="1637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397A9-424C-4D01-9E12-76A05569452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1E3A713-FCD2-48C3-8E1D-B968B6A782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de-DE" sz="2400" dirty="0">
              <a:solidFill>
                <a:sysClr val="windowText" lastClr="000000"/>
              </a:solidFill>
            </a:rPr>
            <a:t>Database </a:t>
          </a:r>
          <a:r>
            <a:rPr lang="en-GB" sz="2400" noProof="0" dirty="0">
              <a:solidFill>
                <a:sysClr val="windowText" lastClr="000000"/>
              </a:solidFill>
            </a:rPr>
            <a:t>conception</a:t>
          </a:r>
          <a:r>
            <a:rPr lang="de-DE" sz="2400" dirty="0">
              <a:solidFill>
                <a:sysClr val="windowText" lastClr="000000"/>
              </a:solidFill>
            </a:rPr>
            <a:t>  </a:t>
          </a:r>
        </a:p>
      </dgm:t>
    </dgm:pt>
    <dgm:pt modelId="{B620F54E-C4CE-42B7-A610-0EFD24EF612F}" type="parTrans" cxnId="{A0010E24-1363-472D-A3FA-542205622695}">
      <dgm:prSet/>
      <dgm:spPr/>
      <dgm:t>
        <a:bodyPr/>
        <a:lstStyle/>
        <a:p>
          <a:endParaRPr lang="de-DE"/>
        </a:p>
      </dgm:t>
    </dgm:pt>
    <dgm:pt modelId="{5A824DAC-6217-4A68-9484-9C13E042DBE3}" type="sibTrans" cxnId="{A0010E24-1363-472D-A3FA-542205622695}">
      <dgm:prSet/>
      <dgm:spPr/>
      <dgm:t>
        <a:bodyPr/>
        <a:lstStyle/>
        <a:p>
          <a:endParaRPr lang="de-DE"/>
        </a:p>
      </dgm:t>
    </dgm:pt>
    <dgm:pt modelId="{FEFDC58C-256E-46B4-AEF4-8C106F6375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noProof="0" dirty="0">
              <a:solidFill>
                <a:sysClr val="windowText" lastClr="000000"/>
              </a:solidFill>
            </a:rPr>
            <a:t>reviewing</a:t>
          </a:r>
          <a:r>
            <a:rPr lang="de-DE" sz="2400" dirty="0">
              <a:solidFill>
                <a:sysClr val="windowText" lastClr="000000"/>
              </a:solidFill>
            </a:rPr>
            <a:t> &amp; </a:t>
          </a:r>
          <a:r>
            <a:rPr lang="de-DE" sz="2400" dirty="0" err="1">
              <a:solidFill>
                <a:sysClr val="windowText" lastClr="000000"/>
              </a:solidFill>
            </a:rPr>
            <a:t>cleaning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C3641616-078F-4B3F-8A13-98A811C36D7C}" type="parTrans" cxnId="{C743BC57-FE07-4EAE-9DD6-02E03DAD6CA5}">
      <dgm:prSet/>
      <dgm:spPr/>
      <dgm:t>
        <a:bodyPr/>
        <a:lstStyle/>
        <a:p>
          <a:endParaRPr lang="de-DE"/>
        </a:p>
      </dgm:t>
    </dgm:pt>
    <dgm:pt modelId="{BF4845F7-2CAF-4542-B206-700C84E00D0B}" type="sibTrans" cxnId="{C743BC57-FE07-4EAE-9DD6-02E03DAD6CA5}">
      <dgm:prSet/>
      <dgm:spPr/>
      <dgm:t>
        <a:bodyPr/>
        <a:lstStyle/>
        <a:p>
          <a:endParaRPr lang="de-DE"/>
        </a:p>
      </dgm:t>
    </dgm:pt>
    <dgm:pt modelId="{A7DAD0F7-6D61-4BEB-AD21-E8E9E95C63E5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sz="24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66B1741D-521B-4FD9-88D3-B1A5FB91EDC2}" type="parTrans" cxnId="{BA7E86E9-A514-4809-997E-9DC476AFDAA2}">
      <dgm:prSet/>
      <dgm:spPr/>
      <dgm:t>
        <a:bodyPr/>
        <a:lstStyle/>
        <a:p>
          <a:endParaRPr lang="de-DE"/>
        </a:p>
      </dgm:t>
    </dgm:pt>
    <dgm:pt modelId="{ACD4E043-9D99-4FDB-BCBF-AFE1B2CF21E3}" type="sibTrans" cxnId="{BA7E86E9-A514-4809-997E-9DC476AFDAA2}">
      <dgm:prSet/>
      <dgm:spPr/>
      <dgm:t>
        <a:bodyPr/>
        <a:lstStyle/>
        <a:p>
          <a:endParaRPr lang="de-DE"/>
        </a:p>
      </dgm:t>
    </dgm:pt>
    <dgm:pt modelId="{F4CAD0FB-853C-4AE9-B61E-C802B9390FA3}" type="pres">
      <dgm:prSet presAssocID="{347397A9-424C-4D01-9E12-76A05569452B}" presName="Name0" presStyleCnt="0">
        <dgm:presLayoutVars>
          <dgm:dir/>
          <dgm:resizeHandles val="exact"/>
        </dgm:presLayoutVars>
      </dgm:prSet>
      <dgm:spPr/>
    </dgm:pt>
    <dgm:pt modelId="{81ECDAF6-3D95-49B3-88B4-415B81EB3D2D}" type="pres">
      <dgm:prSet presAssocID="{31E3A713-FCD2-48C3-8E1D-B968B6A78248}" presName="node" presStyleLbl="node1" presStyleIdx="0" presStyleCnt="3" custScaleY="91058">
        <dgm:presLayoutVars>
          <dgm:bulletEnabled val="1"/>
        </dgm:presLayoutVars>
      </dgm:prSet>
      <dgm:spPr/>
    </dgm:pt>
    <dgm:pt modelId="{CCFA2519-3548-424A-8749-3CB517F391E5}" type="pres">
      <dgm:prSet presAssocID="{5A824DAC-6217-4A68-9484-9C13E042DBE3}" presName="sibTrans" presStyleLbl="sibTrans2D1" presStyleIdx="0" presStyleCnt="2"/>
      <dgm:spPr/>
    </dgm:pt>
    <dgm:pt modelId="{05007347-D11E-4B1C-AA96-2EBF3A96FC25}" type="pres">
      <dgm:prSet presAssocID="{5A824DAC-6217-4A68-9484-9C13E042DBE3}" presName="connectorText" presStyleLbl="sibTrans2D1" presStyleIdx="0" presStyleCnt="2"/>
      <dgm:spPr/>
    </dgm:pt>
    <dgm:pt modelId="{DBBD13F5-6916-4A65-A4CC-2C1F70795932}" type="pres">
      <dgm:prSet presAssocID="{FEFDC58C-256E-46B4-AEF4-8C106F637548}" presName="node" presStyleLbl="node1" presStyleIdx="1" presStyleCnt="3">
        <dgm:presLayoutVars>
          <dgm:bulletEnabled val="1"/>
        </dgm:presLayoutVars>
      </dgm:prSet>
      <dgm:spPr/>
    </dgm:pt>
    <dgm:pt modelId="{88D9FD8C-442A-4A0A-84DB-96EA52A31AAD}" type="pres">
      <dgm:prSet presAssocID="{BF4845F7-2CAF-4542-B206-700C84E00D0B}" presName="sibTrans" presStyleLbl="sibTrans2D1" presStyleIdx="1" presStyleCnt="2"/>
      <dgm:spPr/>
    </dgm:pt>
    <dgm:pt modelId="{049930E8-6E59-4271-AC1D-C72E98D0EB55}" type="pres">
      <dgm:prSet presAssocID="{BF4845F7-2CAF-4542-B206-700C84E00D0B}" presName="connectorText" presStyleLbl="sibTrans2D1" presStyleIdx="1" presStyleCnt="2"/>
      <dgm:spPr/>
    </dgm:pt>
    <dgm:pt modelId="{76BCA38C-ED6C-480E-AAF3-ABAC4AEC0EE7}" type="pres">
      <dgm:prSet presAssocID="{A7DAD0F7-6D61-4BEB-AD21-E8E9E95C63E5}" presName="node" presStyleLbl="node1" presStyleIdx="2" presStyleCnt="3" custScaleX="124793">
        <dgm:presLayoutVars>
          <dgm:bulletEnabled val="1"/>
        </dgm:presLayoutVars>
      </dgm:prSet>
      <dgm:spPr/>
    </dgm:pt>
  </dgm:ptLst>
  <dgm:cxnLst>
    <dgm:cxn modelId="{E5C35F0F-17C7-4974-9361-6F28BEA2408D}" type="presOf" srcId="{5A824DAC-6217-4A68-9484-9C13E042DBE3}" destId="{CCFA2519-3548-424A-8749-3CB517F391E5}" srcOrd="0" destOrd="0" presId="urn:microsoft.com/office/officeart/2005/8/layout/process1"/>
    <dgm:cxn modelId="{A0010E24-1363-472D-A3FA-542205622695}" srcId="{347397A9-424C-4D01-9E12-76A05569452B}" destId="{31E3A713-FCD2-48C3-8E1D-B968B6A78248}" srcOrd="0" destOrd="0" parTransId="{B620F54E-C4CE-42B7-A610-0EFD24EF612F}" sibTransId="{5A824DAC-6217-4A68-9484-9C13E042DBE3}"/>
    <dgm:cxn modelId="{C5709F5D-675A-4441-8537-630E1DB7799D}" type="presOf" srcId="{BF4845F7-2CAF-4542-B206-700C84E00D0B}" destId="{88D9FD8C-442A-4A0A-84DB-96EA52A31AAD}" srcOrd="0" destOrd="0" presId="urn:microsoft.com/office/officeart/2005/8/layout/process1"/>
    <dgm:cxn modelId="{B18A316A-3856-4F03-AC5F-6C82C3F28DE3}" type="presOf" srcId="{347397A9-424C-4D01-9E12-76A05569452B}" destId="{F4CAD0FB-853C-4AE9-B61E-C802B9390FA3}" srcOrd="0" destOrd="0" presId="urn:microsoft.com/office/officeart/2005/8/layout/process1"/>
    <dgm:cxn modelId="{2C29B677-4018-44CB-AC38-BDF10D88B5D9}" type="presOf" srcId="{A7DAD0F7-6D61-4BEB-AD21-E8E9E95C63E5}" destId="{76BCA38C-ED6C-480E-AAF3-ABAC4AEC0EE7}" srcOrd="0" destOrd="0" presId="urn:microsoft.com/office/officeart/2005/8/layout/process1"/>
    <dgm:cxn modelId="{C743BC57-FE07-4EAE-9DD6-02E03DAD6CA5}" srcId="{347397A9-424C-4D01-9E12-76A05569452B}" destId="{FEFDC58C-256E-46B4-AEF4-8C106F637548}" srcOrd="1" destOrd="0" parTransId="{C3641616-078F-4B3F-8A13-98A811C36D7C}" sibTransId="{BF4845F7-2CAF-4542-B206-700C84E00D0B}"/>
    <dgm:cxn modelId="{40847E8E-59BB-423D-B0F0-7D39075324F8}" type="presOf" srcId="{31E3A713-FCD2-48C3-8E1D-B968B6A78248}" destId="{81ECDAF6-3D95-49B3-88B4-415B81EB3D2D}" srcOrd="0" destOrd="0" presId="urn:microsoft.com/office/officeart/2005/8/layout/process1"/>
    <dgm:cxn modelId="{B3CFB0A6-9052-47E1-BB49-B2DA1EC4289D}" type="presOf" srcId="{FEFDC58C-256E-46B4-AEF4-8C106F637548}" destId="{DBBD13F5-6916-4A65-A4CC-2C1F70795932}" srcOrd="0" destOrd="0" presId="urn:microsoft.com/office/officeart/2005/8/layout/process1"/>
    <dgm:cxn modelId="{598CAEC0-9EEB-419B-B967-B09E3A69CAEE}" type="presOf" srcId="{BF4845F7-2CAF-4542-B206-700C84E00D0B}" destId="{049930E8-6E59-4271-AC1D-C72E98D0EB55}" srcOrd="1" destOrd="0" presId="urn:microsoft.com/office/officeart/2005/8/layout/process1"/>
    <dgm:cxn modelId="{9F1E8CC5-1905-4FAB-AAF8-425E5A971778}" type="presOf" srcId="{5A824DAC-6217-4A68-9484-9C13E042DBE3}" destId="{05007347-D11E-4B1C-AA96-2EBF3A96FC25}" srcOrd="1" destOrd="0" presId="urn:microsoft.com/office/officeart/2005/8/layout/process1"/>
    <dgm:cxn modelId="{BA7E86E9-A514-4809-997E-9DC476AFDAA2}" srcId="{347397A9-424C-4D01-9E12-76A05569452B}" destId="{A7DAD0F7-6D61-4BEB-AD21-E8E9E95C63E5}" srcOrd="2" destOrd="0" parTransId="{66B1741D-521B-4FD9-88D3-B1A5FB91EDC2}" sibTransId="{ACD4E043-9D99-4FDB-BCBF-AFE1B2CF21E3}"/>
    <dgm:cxn modelId="{8931BAFE-8056-4C58-8742-6606AD218C42}" type="presParOf" srcId="{F4CAD0FB-853C-4AE9-B61E-C802B9390FA3}" destId="{81ECDAF6-3D95-49B3-88B4-415B81EB3D2D}" srcOrd="0" destOrd="0" presId="urn:microsoft.com/office/officeart/2005/8/layout/process1"/>
    <dgm:cxn modelId="{E1C6F61C-141A-4183-9416-A3C72E8DFC2F}" type="presParOf" srcId="{F4CAD0FB-853C-4AE9-B61E-C802B9390FA3}" destId="{CCFA2519-3548-424A-8749-3CB517F391E5}" srcOrd="1" destOrd="0" presId="urn:microsoft.com/office/officeart/2005/8/layout/process1"/>
    <dgm:cxn modelId="{FCAAC99A-B654-499F-AA34-CA5A4F94DF31}" type="presParOf" srcId="{CCFA2519-3548-424A-8749-3CB517F391E5}" destId="{05007347-D11E-4B1C-AA96-2EBF3A96FC25}" srcOrd="0" destOrd="0" presId="urn:microsoft.com/office/officeart/2005/8/layout/process1"/>
    <dgm:cxn modelId="{D7CAC8F8-A11F-4814-A133-914563427D92}" type="presParOf" srcId="{F4CAD0FB-853C-4AE9-B61E-C802B9390FA3}" destId="{DBBD13F5-6916-4A65-A4CC-2C1F70795932}" srcOrd="2" destOrd="0" presId="urn:microsoft.com/office/officeart/2005/8/layout/process1"/>
    <dgm:cxn modelId="{4004314D-1EDB-4611-99B7-8A0D2F767D97}" type="presParOf" srcId="{F4CAD0FB-853C-4AE9-B61E-C802B9390FA3}" destId="{88D9FD8C-442A-4A0A-84DB-96EA52A31AAD}" srcOrd="3" destOrd="0" presId="urn:microsoft.com/office/officeart/2005/8/layout/process1"/>
    <dgm:cxn modelId="{DB6E79E6-73F1-4C03-87AF-EA6C0269DC82}" type="presParOf" srcId="{88D9FD8C-442A-4A0A-84DB-96EA52A31AAD}" destId="{049930E8-6E59-4271-AC1D-C72E98D0EB55}" srcOrd="0" destOrd="0" presId="urn:microsoft.com/office/officeart/2005/8/layout/process1"/>
    <dgm:cxn modelId="{FBDA9DC3-F98A-4330-8568-C73A69C79AC1}" type="presParOf" srcId="{F4CAD0FB-853C-4AE9-B61E-C802B9390FA3}" destId="{76BCA38C-ED6C-480E-AAF3-ABAC4AEC0EE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CDAF6-3D95-49B3-88B4-415B81EB3D2D}">
      <dsp:nvSpPr>
        <dsp:cNvPr id="0" name=""/>
        <dsp:cNvSpPr/>
      </dsp:nvSpPr>
      <dsp:spPr>
        <a:xfrm>
          <a:off x="9331" y="2159162"/>
          <a:ext cx="2500156" cy="136729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solidFill>
                <a:sysClr val="windowText" lastClr="000000"/>
              </a:solidFill>
            </a:rPr>
            <a:t>Database </a:t>
          </a:r>
          <a:r>
            <a:rPr lang="en-GB" sz="2400" kern="1200" noProof="0" dirty="0">
              <a:solidFill>
                <a:sysClr val="windowText" lastClr="000000"/>
              </a:solidFill>
            </a:rPr>
            <a:t>conception</a:t>
          </a:r>
          <a:r>
            <a:rPr lang="de-DE" sz="2400" kern="1200" dirty="0">
              <a:solidFill>
                <a:sysClr val="windowText" lastClr="000000"/>
              </a:solidFill>
            </a:rPr>
            <a:t>  </a:t>
          </a:r>
        </a:p>
      </dsp:txBody>
      <dsp:txXfrm>
        <a:off x="49378" y="2199209"/>
        <a:ext cx="2420062" cy="1287196"/>
      </dsp:txXfrm>
    </dsp:sp>
    <dsp:sp modelId="{CCFA2519-3548-424A-8749-3CB517F391E5}">
      <dsp:nvSpPr>
        <dsp:cNvPr id="0" name=""/>
        <dsp:cNvSpPr/>
      </dsp:nvSpPr>
      <dsp:spPr>
        <a:xfrm>
          <a:off x="2759503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2759503" y="2656796"/>
        <a:ext cx="371023" cy="372022"/>
      </dsp:txXfrm>
    </dsp:sp>
    <dsp:sp modelId="{DBBD13F5-6916-4A65-A4CC-2C1F70795932}">
      <dsp:nvSpPr>
        <dsp:cNvPr id="0" name=""/>
        <dsp:cNvSpPr/>
      </dsp:nvSpPr>
      <dsp:spPr>
        <a:xfrm>
          <a:off x="3509550" y="2092027"/>
          <a:ext cx="2500156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solidFill>
                <a:sysClr val="windowText" lastClr="000000"/>
              </a:solidFill>
            </a:rPr>
            <a:t>reviewing</a:t>
          </a:r>
          <a:r>
            <a:rPr lang="de-DE" sz="2400" kern="1200" dirty="0">
              <a:solidFill>
                <a:sysClr val="windowText" lastClr="000000"/>
              </a:solidFill>
            </a:rPr>
            <a:t> &amp; </a:t>
          </a:r>
          <a:r>
            <a:rPr lang="de-DE" sz="2400" kern="1200" dirty="0" err="1">
              <a:solidFill>
                <a:sysClr val="windowText" lastClr="000000"/>
              </a:solidFill>
            </a:rPr>
            <a:t>cleaning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3553529" y="2136006"/>
        <a:ext cx="2412198" cy="1413602"/>
      </dsp:txXfrm>
    </dsp:sp>
    <dsp:sp modelId="{88D9FD8C-442A-4A0A-84DB-96EA52A31AAD}">
      <dsp:nvSpPr>
        <dsp:cNvPr id="0" name=""/>
        <dsp:cNvSpPr/>
      </dsp:nvSpPr>
      <dsp:spPr>
        <a:xfrm>
          <a:off x="6259721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6259721" y="2656796"/>
        <a:ext cx="371023" cy="372022"/>
      </dsp:txXfrm>
    </dsp:sp>
    <dsp:sp modelId="{76BCA38C-ED6C-480E-AAF3-ABAC4AEC0EE7}">
      <dsp:nvSpPr>
        <dsp:cNvPr id="0" name=""/>
        <dsp:cNvSpPr/>
      </dsp:nvSpPr>
      <dsp:spPr>
        <a:xfrm>
          <a:off x="7009768" y="2092027"/>
          <a:ext cx="3120019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7053747" y="2136006"/>
        <a:ext cx="3032061" cy="1413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A5DAD-3342-4B4E-BBD5-2091A736E669}" type="datetimeFigureOut">
              <a:rPr lang="de-DE" smtClean="0"/>
              <a:t>28.11.2017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21E1D-4275-499E-B0D8-364853585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72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Working title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79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 pace until 2008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highest publication rate with 80  pubs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4684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scholars from the United States, Australia, the United Kingdom and Canada published the majority of qualitative GIS research.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Normalized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popdens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Australia, Canada, the United States and Finland became the most productive countries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 and Canada are responsible for 58%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Europe most pubs from UK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Finnland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841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 preference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participatory interviews, survey, observation focus groups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often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e.g., through geocoding into geographic data. Hyperlinks frequently | GIS extensions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rarely applied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ArcGIS was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used GIS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 and open-source GIS played only a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marginal role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130 publications either refrained from using a GIS at all or did not mention which GIS software was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57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Word </a:t>
            </a:r>
            <a:r>
              <a:rPr lang="de-DE" dirty="0" err="1">
                <a:sym typeface="Wingdings" panose="05000000000000000000" pitchFamily="2" charset="2"/>
              </a:rPr>
              <a:t>preperation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 err="1">
                <a:sym typeface="Wingdings" panose="05000000000000000000" pitchFamily="2" charset="2"/>
              </a:rPr>
              <a:t>cleaning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stopwords</a:t>
            </a:r>
            <a:r>
              <a:rPr lang="de-DE" dirty="0">
                <a:sym typeface="Wingdings" panose="05000000000000000000" pitchFamily="2" charset="2"/>
              </a:rPr>
              <a:t>, and </a:t>
            </a:r>
            <a:r>
              <a:rPr lang="de-DE" dirty="0" err="1">
                <a:sym typeface="Wingdings" panose="05000000000000000000" pitchFamily="2" charset="2"/>
              </a:rPr>
              <a:t>special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char</a:t>
            </a:r>
            <a:r>
              <a:rPr lang="de-DE" dirty="0">
                <a:sym typeface="Wingdings" panose="05000000000000000000" pitchFamily="2" charset="2"/>
              </a:rPr>
              <a:t>)  </a:t>
            </a:r>
            <a:r>
              <a:rPr lang="de-DE" dirty="0" err="1">
                <a:sym typeface="Wingdings" panose="05000000000000000000" pitchFamily="2" charset="2"/>
              </a:rPr>
              <a:t>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stemming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Matrix 366 x 4300 Wörtern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983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Hochdimensionale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representation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geringer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raum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Streudiagramm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transformieren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ohne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orginalen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ihrem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Informationsgehalt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verringern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Bekannter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jedoch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diese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Arbeit,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lediglich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5%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deswegen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schlecht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linear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Unmodale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Zweck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Transformation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Dimensionsreduktion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welche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61% -81%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anhand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von 2-3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Inhalte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aller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thematische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auszuwerten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clustern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962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Dimensions </a:t>
            </a:r>
            <a:r>
              <a:rPr lang="en-GB" dirty="0" err="1">
                <a:sym typeface="Wingdings" panose="05000000000000000000" pitchFamily="2" charset="2"/>
              </a:rPr>
              <a:t>reduzierte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mitte</a:t>
            </a:r>
            <a:r>
              <a:rPr lang="en-GB" dirty="0">
                <a:sym typeface="Wingdings" panose="05000000000000000000" pitchFamily="2" charset="2"/>
              </a:rPr>
              <a:t> des Plots </a:t>
            </a:r>
            <a:r>
              <a:rPr lang="en-GB" dirty="0" err="1">
                <a:sym typeface="Wingdings" panose="05000000000000000000" pitchFamily="2" charset="2"/>
              </a:rPr>
              <a:t>kleinster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gemeinsamer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nenner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aller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Rand </a:t>
            </a:r>
            <a:r>
              <a:rPr lang="en-GB" dirty="0" err="1">
                <a:sym typeface="Wingdings" panose="05000000000000000000" pitchFamily="2" charset="2"/>
              </a:rPr>
              <a:t>gebiet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repräsentieren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Änderung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Inhalte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Themengebieten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Werte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geben</a:t>
            </a:r>
            <a:r>
              <a:rPr lang="en-GB" dirty="0">
                <a:sym typeface="Wingdings" panose="05000000000000000000" pitchFamily="2" charset="2"/>
              </a:rPr>
              <a:t> den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Hauptgradienten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ähnlicher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publikationen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thematische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übergänge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dieser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Nur die 15 </a:t>
            </a:r>
            <a:r>
              <a:rPr lang="en-GB" dirty="0" err="1">
                <a:sym typeface="Wingdings" panose="05000000000000000000" pitchFamily="2" charset="2"/>
              </a:rPr>
              <a:t>häufgisten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der clustering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dargestellt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564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K-Means clustering </a:t>
            </a:r>
            <a:r>
              <a:rPr lang="en-GB" dirty="0" err="1"/>
              <a:t>anwendbar</a:t>
            </a:r>
            <a:r>
              <a:rPr lang="en-GB" dirty="0"/>
              <a:t>  auf N-</a:t>
            </a:r>
            <a:r>
              <a:rPr lang="en-GB" dirty="0" err="1"/>
              <a:t>dimensionale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liegen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n-</a:t>
            </a:r>
            <a:r>
              <a:rPr lang="en-GB" dirty="0" err="1"/>
              <a:t>dimensionalen</a:t>
            </a:r>
            <a:r>
              <a:rPr lang="en-GB" dirty="0"/>
              <a:t> </a:t>
            </a:r>
            <a:r>
              <a:rPr lang="en-GB" dirty="0" err="1"/>
              <a:t>Raum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Word Matrix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find homogeneous groups within our word-publication matrix.</a:t>
            </a:r>
            <a:endParaRPr lang="en-GB" b="1" dirty="0"/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5757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Media and technology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Ecology and landscape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Infrastructure research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Participation and community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bestätigt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clustering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erfassen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 o. 81%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gesamten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Word matrix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DCA und </a:t>
            </a:r>
            <a:r>
              <a:rPr lang="en-GB" dirty="0" err="1">
                <a:sym typeface="Wingdings" panose="05000000000000000000" pitchFamily="2" charset="2"/>
              </a:rPr>
              <a:t>Kmeans</a:t>
            </a:r>
            <a:r>
              <a:rPr lang="en-GB" dirty="0">
                <a:sym typeface="Wingdings" panose="05000000000000000000" pitchFamily="2" charset="2"/>
              </a:rPr>
              <a:t> = </a:t>
            </a:r>
            <a:r>
              <a:rPr lang="en-GB" dirty="0" err="1">
                <a:sym typeface="Wingdings" panose="05000000000000000000" pitchFamily="2" charset="2"/>
              </a:rPr>
              <a:t>unabhängig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voneinander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bestätigen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b="1" dirty="0" err="1">
                <a:sym typeface="Wingdings" panose="05000000000000000000" pitchFamily="2" charset="2"/>
              </a:rPr>
              <a:t>wichtig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zwar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getriebene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vom</a:t>
            </a:r>
            <a:r>
              <a:rPr lang="en-GB" dirty="0">
                <a:sym typeface="Wingdings" panose="05000000000000000000" pitchFamily="2" charset="2"/>
              </a:rPr>
              <a:t> Computer </a:t>
            </a:r>
            <a:r>
              <a:rPr lang="en-GB" dirty="0" err="1">
                <a:sym typeface="Wingdings" panose="05000000000000000000" pitchFamily="2" charset="2"/>
              </a:rPr>
              <a:t>erfunden</a:t>
            </a:r>
            <a:r>
              <a:rPr lang="en-GB" dirty="0">
                <a:sym typeface="Wingdings" panose="05000000000000000000" pitchFamily="2" charset="2"/>
              </a:rPr>
              <a:t>/</a:t>
            </a:r>
            <a:r>
              <a:rPr lang="en-GB" dirty="0" err="1">
                <a:sym typeface="Wingdings" panose="05000000000000000000" pitchFamily="2" charset="2"/>
              </a:rPr>
              <a:t>erstellt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Diese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Theoriefindung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vermeidet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subjectives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selektieren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Laufe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Datenauswertung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452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83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anstieghat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88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41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limitiert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durch</a:t>
            </a:r>
            <a:r>
              <a:rPr lang="en-GB" dirty="0">
                <a:sym typeface="Wingdings" panose="05000000000000000000" pitchFamily="2" charset="2"/>
              </a:rPr>
              <a:t>: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Prop. Software – </a:t>
            </a:r>
            <a:r>
              <a:rPr lang="en-GB" dirty="0" err="1">
                <a:sym typeface="Wingdings" panose="05000000000000000000" pitchFamily="2" charset="2"/>
              </a:rPr>
              <a:t>spricht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entgegen</a:t>
            </a:r>
            <a:r>
              <a:rPr lang="en-GB" dirty="0">
                <a:sym typeface="Wingdings" panose="05000000000000000000" pitchFamily="2" charset="2"/>
              </a:rPr>
              <a:t> open </a:t>
            </a:r>
            <a:r>
              <a:rPr lang="en-GB" dirty="0" err="1">
                <a:sym typeface="Wingdings" panose="05000000000000000000" pitchFamily="2" charset="2"/>
              </a:rPr>
              <a:t>sience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Zu </a:t>
            </a:r>
            <a:r>
              <a:rPr lang="en-GB" dirty="0" err="1">
                <a:sym typeface="Wingdings" panose="05000000000000000000" pitchFamily="2" charset="2"/>
              </a:rPr>
              <a:t>wenig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colabs</a:t>
            </a:r>
            <a:r>
              <a:rPr lang="en-GB" dirty="0">
                <a:sym typeface="Wingdings" panose="05000000000000000000" pitchFamily="2" charset="2"/>
              </a:rPr>
              <a:t>. –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und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?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Angst das </a:t>
            </a:r>
            <a:r>
              <a:rPr lang="en-GB" dirty="0" err="1">
                <a:sym typeface="Wingdings" panose="05000000000000000000" pitchFamily="2" charset="2"/>
              </a:rPr>
              <a:t>programm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wobei</a:t>
            </a:r>
            <a:r>
              <a:rPr lang="en-GB" dirty="0">
                <a:sym typeface="Wingdings" panose="05000000000000000000" pitchFamily="2" charset="2"/>
              </a:rPr>
              <a:t> dieses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548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Herausgefunden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clustering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Forschungsrichtung</a:t>
            </a:r>
            <a:r>
              <a:rPr lang="en-GB" dirty="0">
                <a:sym typeface="Wingdings" panose="05000000000000000000" pitchFamily="2" charset="2"/>
              </a:rPr>
              <a:t> des qual. GIS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Litreature</a:t>
            </a:r>
            <a:r>
              <a:rPr lang="en-GB" dirty="0">
                <a:sym typeface="Wingdings" panose="05000000000000000000" pitchFamily="2" charset="2"/>
              </a:rPr>
              <a:t> view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 Used as data collection tool, </a:t>
            </a:r>
            <a:r>
              <a:rPr lang="en-GB" dirty="0" err="1">
                <a:sym typeface="Wingdings" panose="05000000000000000000" pitchFamily="2" charset="2"/>
              </a:rPr>
              <a:t>schließt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Research question 2 </a:t>
            </a:r>
            <a:endParaRPr lang="en-GB" dirty="0"/>
          </a:p>
          <a:p>
            <a:pPr algn="ctr"/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26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065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, da </a:t>
            </a:r>
            <a:r>
              <a:rPr lang="en-GB" dirty="0" err="1"/>
              <a:t>pionierleistungen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geo software </a:t>
            </a:r>
            <a:r>
              <a:rPr lang="en-GB" dirty="0" err="1"/>
              <a:t>umsetztbar</a:t>
            </a:r>
            <a:r>
              <a:rPr lang="en-GB" dirty="0"/>
              <a:t> –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Anbindung</a:t>
            </a:r>
            <a:r>
              <a:rPr lang="en-GB" dirty="0"/>
              <a:t> von python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es</a:t>
            </a:r>
            <a:r>
              <a:rPr lang="en-GB" dirty="0"/>
              <a:t>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eigene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entwicklen</a:t>
            </a:r>
            <a:endParaRPr lang="en-GB" dirty="0"/>
          </a:p>
          <a:p>
            <a:r>
              <a:rPr lang="en-GB" dirty="0"/>
              <a:t>Oder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bereits</a:t>
            </a:r>
            <a:r>
              <a:rPr lang="en-GB" dirty="0"/>
              <a:t> </a:t>
            </a:r>
            <a:r>
              <a:rPr lang="en-GB" dirty="0" err="1"/>
              <a:t>bestehende</a:t>
            </a:r>
            <a:r>
              <a:rPr lang="en-GB" dirty="0"/>
              <a:t> </a:t>
            </a:r>
            <a:r>
              <a:rPr lang="en-GB" dirty="0" err="1"/>
              <a:t>Entwicklungen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– </a:t>
            </a:r>
            <a:r>
              <a:rPr lang="en-GB" dirty="0" err="1"/>
              <a:t>z.B</a:t>
            </a:r>
            <a:r>
              <a:rPr lang="en-GB" dirty="0"/>
              <a:t>. RQGIS</a:t>
            </a:r>
          </a:p>
          <a:p>
            <a:endParaRPr lang="en-GB" dirty="0"/>
          </a:p>
          <a:p>
            <a:r>
              <a:rPr lang="en-GB" dirty="0" err="1"/>
              <a:t>Je</a:t>
            </a:r>
            <a:r>
              <a:rPr lang="en-GB" dirty="0"/>
              <a:t> </a:t>
            </a:r>
            <a:r>
              <a:rPr lang="en-GB" dirty="0" err="1"/>
              <a:t>populärer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Enticklungen</a:t>
            </a:r>
            <a:r>
              <a:rPr lang="en-GB" dirty="0"/>
              <a:t> warden </a:t>
            </a:r>
            <a:r>
              <a:rPr lang="en-GB" dirty="0" err="1"/>
              <a:t>desto</a:t>
            </a:r>
            <a:r>
              <a:rPr lang="en-GB" dirty="0"/>
              <a:t> </a:t>
            </a:r>
            <a:r>
              <a:rPr lang="en-GB" dirty="0" err="1"/>
              <a:t>größer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der </a:t>
            </a:r>
            <a:r>
              <a:rPr lang="en-GB" dirty="0" err="1"/>
              <a:t>ideen</a:t>
            </a:r>
            <a:r>
              <a:rPr lang="en-GB" dirty="0"/>
              <a:t> </a:t>
            </a:r>
            <a:r>
              <a:rPr lang="en-GB" dirty="0" err="1"/>
              <a:t>austausch</a:t>
            </a:r>
            <a:r>
              <a:rPr lang="en-GB" dirty="0"/>
              <a:t> und die </a:t>
            </a:r>
            <a:r>
              <a:rPr lang="en-GB" dirty="0" err="1"/>
              <a:t>weiterentwicklung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5269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Qual</a:t>
            </a:r>
            <a:r>
              <a:rPr lang="en-GB" dirty="0"/>
              <a:t> GIS </a:t>
            </a:r>
            <a:r>
              <a:rPr lang="en-GB" dirty="0" err="1"/>
              <a:t>profitiert</a:t>
            </a:r>
            <a:r>
              <a:rPr lang="en-GB" dirty="0"/>
              <a:t>  von </a:t>
            </a:r>
            <a:r>
              <a:rPr lang="en-GB" dirty="0" err="1"/>
              <a:t>größeren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an </a:t>
            </a:r>
            <a:r>
              <a:rPr lang="en-GB" dirty="0" err="1"/>
              <a:t>freier</a:t>
            </a:r>
            <a:r>
              <a:rPr lang="en-GB" dirty="0"/>
              <a:t> Software und am </a:t>
            </a:r>
            <a:r>
              <a:rPr lang="en-GB" dirty="0" err="1"/>
              <a:t>effektiven</a:t>
            </a:r>
            <a:r>
              <a:rPr lang="en-GB" dirty="0"/>
              <a:t> </a:t>
            </a:r>
            <a:r>
              <a:rPr lang="en-GB" dirty="0" err="1"/>
              <a:t>Wissenaustausch</a:t>
            </a:r>
            <a:r>
              <a:rPr lang="en-GB" dirty="0"/>
              <a:t> </a:t>
            </a:r>
          </a:p>
          <a:p>
            <a:r>
              <a:rPr lang="en-GB" dirty="0">
                <a:sym typeface="Wingdings" panose="05000000000000000000" pitchFamily="2" charset="2"/>
              </a:rPr>
              <a:t>	 </a:t>
            </a:r>
            <a:r>
              <a:rPr lang="en-GB" dirty="0" err="1">
                <a:sym typeface="Wingdings" panose="05000000000000000000" pitchFamily="2" charset="2"/>
              </a:rPr>
              <a:t>jedoch</a:t>
            </a:r>
            <a:r>
              <a:rPr lang="en-GB" dirty="0">
                <a:sym typeface="Wingdings" panose="05000000000000000000" pitchFamily="2" charset="2"/>
              </a:rPr>
              <a:t> muss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werden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Das </a:t>
            </a:r>
            <a:r>
              <a:rPr lang="en-GB" dirty="0" err="1">
                <a:sym typeface="Wingdings" panose="05000000000000000000" pitchFamily="2" charset="2"/>
              </a:rPr>
              <a:t>alles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macht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Sinn </a:t>
            </a:r>
            <a:r>
              <a:rPr lang="en-GB" dirty="0" err="1">
                <a:sym typeface="Wingdings" panose="05000000000000000000" pitchFamily="2" charset="2"/>
              </a:rPr>
              <a:t>wenn</a:t>
            </a:r>
            <a:r>
              <a:rPr lang="en-GB" dirty="0">
                <a:sym typeface="Wingdings" panose="05000000000000000000" pitchFamily="2" charset="2"/>
              </a:rPr>
              <a:t>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von der </a:t>
            </a:r>
            <a:r>
              <a:rPr lang="en-GB" dirty="0" err="1">
                <a:sym typeface="Wingdings" panose="05000000000000000000" pitchFamily="2" charset="2"/>
              </a:rPr>
              <a:t>Wissenschaftscommunity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38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47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712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Idee Buchbeitrag Jannes und Susann -&gt; Bachelorarbeit -&gt; 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Social science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 </a:t>
            </a:r>
            <a:r>
              <a:rPr lang="en-GB" dirty="0" err="1"/>
              <a:t>einig</a:t>
            </a:r>
            <a:r>
              <a:rPr lang="en-GB" dirty="0"/>
              <a:t> das qual.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 und relevant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werkzeug</a:t>
            </a:r>
            <a:r>
              <a:rPr lang="en-GB" dirty="0"/>
              <a:t> </a:t>
            </a:r>
            <a:r>
              <a:rPr lang="en-GB" dirty="0" err="1"/>
              <a:t>dieser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Anwendung</a:t>
            </a:r>
            <a:r>
              <a:rPr lang="en-GB" dirty="0">
                <a:sym typeface="Wingdings" panose="05000000000000000000" pitchFamily="2" charset="2"/>
              </a:rPr>
              <a:t> von GIS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unstrukturiert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heterogen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sym typeface="Wingdings" panose="05000000000000000000" pitchFamily="2" charset="2"/>
              </a:rPr>
              <a:t>Lack of reproducibility and transparency  </a:t>
            </a:r>
            <a:r>
              <a:rPr lang="en-GB" sz="1200" dirty="0" err="1">
                <a:sym typeface="Wingdings" panose="05000000000000000000" pitchFamily="2" charset="2"/>
              </a:rPr>
              <a:t>Nutzung</a:t>
            </a:r>
            <a:r>
              <a:rPr lang="en-GB" sz="1200" dirty="0">
                <a:sym typeface="Wingdings" panose="05000000000000000000" pitchFamily="2" charset="2"/>
              </a:rPr>
              <a:t> von </a:t>
            </a:r>
            <a:r>
              <a:rPr lang="en-GB" sz="1200" dirty="0" err="1">
                <a:sym typeface="Wingdings" panose="05000000000000000000" pitchFamily="2" charset="2"/>
              </a:rPr>
              <a:t>oopen</a:t>
            </a:r>
            <a:r>
              <a:rPr lang="en-GB" sz="1200" dirty="0">
                <a:sym typeface="Wingdings" panose="05000000000000000000" pitchFamily="2" charset="2"/>
              </a:rPr>
              <a:t> sources data/software 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75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Beantwortung der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111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GIS, </a:t>
            </a:r>
            <a:r>
              <a:rPr lang="de-DE" dirty="0" err="1"/>
              <a:t>neogeograsphy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Var. GIS Trans, Software, Visual., </a:t>
            </a:r>
            <a:r>
              <a:rPr lang="de-DE" dirty="0" err="1"/>
              <a:t>qual.Data</a:t>
            </a:r>
            <a:endParaRPr lang="de-DE" dirty="0"/>
          </a:p>
          <a:p>
            <a:endParaRPr lang="de-DE" dirty="0"/>
          </a:p>
          <a:p>
            <a:r>
              <a:rPr lang="de-DE" dirty="0"/>
              <a:t>Ev. Erwähnen das </a:t>
            </a:r>
            <a:r>
              <a:rPr lang="de-DE" dirty="0" err="1"/>
              <a:t>postgresql</a:t>
            </a:r>
            <a:r>
              <a:rPr lang="de-DE" dirty="0"/>
              <a:t> </a:t>
            </a:r>
            <a:r>
              <a:rPr lang="de-DE" dirty="0" err="1"/>
              <a:t>datenbank</a:t>
            </a:r>
            <a:r>
              <a:rPr lang="de-DE" dirty="0"/>
              <a:t> auf den </a:t>
            </a:r>
            <a:r>
              <a:rPr lang="de-DE" dirty="0" err="1"/>
              <a:t>server</a:t>
            </a:r>
            <a:r>
              <a:rPr lang="de-DE" dirty="0"/>
              <a:t> verschoben wird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740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468 matches. We dismissed 87 publications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</a:t>
            </a:r>
            <a:r>
              <a:rPr lang="en-GB" dirty="0" err="1"/>
              <a:t>etrieved</a:t>
            </a:r>
            <a:r>
              <a:rPr lang="en-GB" dirty="0"/>
              <a:t> 14 var. Location, qual. Data, Analysis method, Software</a:t>
            </a:r>
          </a:p>
          <a:p>
            <a:endParaRPr lang="en-GB" dirty="0"/>
          </a:p>
          <a:p>
            <a:r>
              <a:rPr lang="en-GB" dirty="0" err="1"/>
              <a:t>Datenbankkonzeption</a:t>
            </a:r>
            <a:r>
              <a:rPr lang="en-GB" dirty="0"/>
              <a:t> und </a:t>
            </a:r>
            <a:r>
              <a:rPr lang="en-GB" dirty="0" err="1"/>
              <a:t>bla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53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ED6C8-8876-45A8-8F34-AE1FA7EC4B2C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01CE-3E3E-4A97-B025-D58BA8DD192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A6F4D-E096-4DFC-BCBE-C565E1193D3B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607BF-F00A-451D-B228-CD9A78FF3CB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1CF4F-ACC2-466D-BCF4-026C0DB15F48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AA946-6B9F-4D15-82F8-FF9D6A80958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D2EF2-542A-439B-88DF-E14992C4608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46F6-5C83-4DE1-A173-5E0C5EDF318F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5BE4-DB12-48D5-A9E7-081793616B37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DB52-9942-4112-A5F9-032A22E0C7FB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A7BD6-E9AB-4861-8570-1E40781F479D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F2D-1F50-4EA1-909F-C21FE0D01EA3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8841-E23D-485B-8927-33443F978E1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8A88A-4EC3-496A-B390-60C7FCD44DD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D5C0-7B25-402B-B14E-3667F799E167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C2445-26BA-4299-897E-A2FB56B335B9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B641D-AF91-4789-AAED-69140FE33BA8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6E9DA9-3B80-448E-9E07-9CF6E0538B95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../figures/leaflet_clusters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jpg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6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55906" y="1063416"/>
            <a:ext cx="10880188" cy="3328142"/>
          </a:xfrm>
        </p:spPr>
        <p:txBody>
          <a:bodyPr/>
          <a:lstStyle/>
          <a:p>
            <a:pPr algn="ctr"/>
            <a:r>
              <a:rPr lang="en-GB" sz="3600" dirty="0"/>
              <a:t>Paper Presentation:</a:t>
            </a:r>
            <a:br>
              <a:rPr lang="en-GB" sz="3600" b="1" dirty="0"/>
            </a:br>
            <a:r>
              <a:rPr lang="en-GB" sz="3600" b="1" dirty="0"/>
              <a:t>Reviewing</a:t>
            </a:r>
            <a:r>
              <a:rPr lang="de-DE" sz="3600" b="1" dirty="0"/>
              <a:t> </a:t>
            </a:r>
            <a:r>
              <a:rPr lang="en-GB" sz="3600" b="1" dirty="0"/>
              <a:t>qualitative GIS research – </a:t>
            </a:r>
            <a:br>
              <a:rPr lang="en-GB" sz="3600" b="1" dirty="0"/>
            </a:br>
            <a:r>
              <a:rPr lang="en-GB" sz="3600" b="1" dirty="0"/>
              <a:t>current trends and promoting interdisciplinary, reproducible research with open-source software.</a:t>
            </a:r>
            <a:r>
              <a:rPr lang="de-DE" sz="3600" b="1" dirty="0"/>
              <a:t>  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934238" y="5502593"/>
            <a:ext cx="8825658" cy="861420"/>
          </a:xfrm>
        </p:spPr>
        <p:txBody>
          <a:bodyPr numCol="1">
            <a:normAutofit/>
          </a:bodyPr>
          <a:lstStyle/>
          <a:p>
            <a:r>
              <a:rPr lang="en-GB" dirty="0"/>
              <a:t>Presentation: Eric Krüger</a:t>
            </a:r>
          </a:p>
          <a:p>
            <a:r>
              <a:rPr lang="en-GB" dirty="0"/>
              <a:t>Moderators: </a:t>
            </a:r>
            <a:r>
              <a:rPr lang="de-DE" dirty="0"/>
              <a:t> Dr. Susann Schäfer, Dr. Jannes </a:t>
            </a:r>
            <a:r>
              <a:rPr lang="de-DE" dirty="0" err="1"/>
              <a:t>Münchow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683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78D5EA-FDD9-4F48-9BA3-B9126608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391" y="1737608"/>
            <a:ext cx="7346534" cy="419548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34AA97A-C0D5-4D51-8D40-F02327E3CCB7}"/>
              </a:ext>
            </a:extLst>
          </p:cNvPr>
          <p:cNvSpPr txBox="1"/>
          <p:nvPr/>
        </p:nvSpPr>
        <p:spPr>
          <a:xfrm>
            <a:off x="3640720" y="5563756"/>
            <a:ext cx="671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publications using qualitative GIS over time 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55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4A0E0E-2655-4F77-8242-E78CDBE1D3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66879" y="1853248"/>
            <a:ext cx="6362407" cy="44929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978EA5E-6CF2-4A04-A3FE-6C2243CA5FC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22" b="3445"/>
          <a:stretch/>
        </p:blipFill>
        <p:spPr bwMode="auto">
          <a:xfrm>
            <a:off x="676106" y="1853248"/>
            <a:ext cx="4443274" cy="4492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F8B2150-6208-4366-8EC0-BB18EFE292AB}"/>
              </a:ext>
            </a:extLst>
          </p:cNvPr>
          <p:cNvSpPr txBox="1"/>
          <p:nvPr/>
        </p:nvSpPr>
        <p:spPr>
          <a:xfrm>
            <a:off x="895162" y="6346157"/>
            <a:ext cx="400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publications</a:t>
            </a:r>
            <a:endParaRPr lang="en-GB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6874C4B-B517-4AB8-9DC8-AE82AC2CE363}"/>
              </a:ext>
            </a:extLst>
          </p:cNvPr>
          <p:cNvSpPr txBox="1"/>
          <p:nvPr/>
        </p:nvSpPr>
        <p:spPr>
          <a:xfrm>
            <a:off x="5466879" y="6316572"/>
            <a:ext cx="63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pub. per population density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91243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5588D22-6457-4D54-8CA3-1E3EF910E890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F6E8F9A-5C67-4E21-B266-2D123300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96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/>
              <a:t>Textcleaning</a:t>
            </a:r>
            <a:r>
              <a:rPr lang="de-DE" b="1" dirty="0"/>
              <a:t> &amp; Word </a:t>
            </a:r>
            <a:r>
              <a:rPr lang="de-DE" b="1" dirty="0" err="1"/>
              <a:t>matrix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10" name="Inhaltsplatzhalter 12">
            <a:extLst>
              <a:ext uri="{FF2B5EF4-FFF2-40B4-BE49-F238E27FC236}">
                <a16:creationId xmlns:a16="http://schemas.microsoft.com/office/drawing/2014/main" id="{0B383D7C-B055-4A99-9525-5DE6A89C0F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6857515"/>
              </p:ext>
            </p:extLst>
          </p:nvPr>
        </p:nvGraphicFramePr>
        <p:xfrm>
          <a:off x="1278278" y="1924003"/>
          <a:ext cx="9074262" cy="462686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prarticip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technolog.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0AD76B27-614D-4975-872A-9425EA1D4F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t="30750" r="6776" b="4651"/>
          <a:stretch/>
        </p:blipFill>
        <p:spPr>
          <a:xfrm>
            <a:off x="3429000" y="3043452"/>
            <a:ext cx="4667534" cy="31776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973032" y="1924003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8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Word Matrix &amp; Ordination: 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9" name="Inhaltsplatzhalter 12">
            <a:extLst>
              <a:ext uri="{FF2B5EF4-FFF2-40B4-BE49-F238E27FC236}">
                <a16:creationId xmlns:a16="http://schemas.microsoft.com/office/drawing/2014/main" id="{17CE18D8-4479-4E8B-8ECE-F23EEE67A1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0592781"/>
              </p:ext>
            </p:extLst>
          </p:nvPr>
        </p:nvGraphicFramePr>
        <p:xfrm>
          <a:off x="1697377" y="1771571"/>
          <a:ext cx="9074262" cy="433057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prarticip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technolog.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7" name="Picture 2" descr="ZIP">
            <a:extLst>
              <a:ext uri="{FF2B5EF4-FFF2-40B4-BE49-F238E27FC236}">
                <a16:creationId xmlns:a16="http://schemas.microsoft.com/office/drawing/2014/main" id="{E4D9B5D1-93DE-444B-882A-390855D5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958" y="1109824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31433A-F523-4185-B556-8AAD1586755D}"/>
              </a:ext>
            </a:extLst>
          </p:cNvPr>
          <p:cNvSpPr txBox="1"/>
          <p:nvPr/>
        </p:nvSpPr>
        <p:spPr>
          <a:xfrm>
            <a:off x="646111" y="6435987"/>
            <a:ext cx="386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(DCA; Hill &amp; </a:t>
            </a:r>
            <a:r>
              <a:rPr lang="en-GB" dirty="0" err="1"/>
              <a:t>Gauch</a:t>
            </a:r>
            <a:r>
              <a:rPr lang="en-GB" dirty="0"/>
              <a:t>, 1980).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32FF506-C3CB-4EC3-87F8-DE11384355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11" y="1936303"/>
            <a:ext cx="9248775" cy="3600450"/>
          </a:xfrm>
          <a:prstGeom prst="rect">
            <a:avLst/>
          </a:prstGeom>
        </p:spPr>
      </p:pic>
      <p:graphicFrame>
        <p:nvGraphicFramePr>
          <p:cNvPr id="8" name="Inhaltsplatzhalter 12">
            <a:extLst>
              <a:ext uri="{FF2B5EF4-FFF2-40B4-BE49-F238E27FC236}">
                <a16:creationId xmlns:a16="http://schemas.microsoft.com/office/drawing/2014/main" id="{D788260B-86ED-4A2F-B371-0D2C7385546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844931" y="1862336"/>
          <a:ext cx="3317875" cy="4259835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574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Achse1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Achse2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0.4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0.8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0.6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-0.7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0.9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124D155-2FA7-4590-AFAF-36BED683B1D6}"/>
              </a:ext>
            </a:extLst>
          </p:cNvPr>
          <p:cNvCxnSpPr/>
          <p:nvPr/>
        </p:nvCxnSpPr>
        <p:spPr>
          <a:xfrm>
            <a:off x="2169622" y="2177471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471D4F1B-4FBA-4A1E-AF02-787AA7E28707}"/>
              </a:ext>
            </a:extLst>
          </p:cNvPr>
          <p:cNvCxnSpPr/>
          <p:nvPr/>
        </p:nvCxnSpPr>
        <p:spPr>
          <a:xfrm>
            <a:off x="2737658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F99D9385-3E30-44D4-94EB-B2A994362D51}"/>
              </a:ext>
            </a:extLst>
          </p:cNvPr>
          <p:cNvCxnSpPr/>
          <p:nvPr/>
        </p:nvCxnSpPr>
        <p:spPr>
          <a:xfrm>
            <a:off x="3505200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AD26B01-2F13-4358-AF91-5CF83C7E0821}"/>
              </a:ext>
            </a:extLst>
          </p:cNvPr>
          <p:cNvCxnSpPr/>
          <p:nvPr/>
        </p:nvCxnSpPr>
        <p:spPr>
          <a:xfrm>
            <a:off x="3981796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5AD7C0C1-7FFD-416A-AEEB-F26A5E4BA11A}"/>
              </a:ext>
            </a:extLst>
          </p:cNvPr>
          <p:cNvSpPr/>
          <p:nvPr/>
        </p:nvSpPr>
        <p:spPr>
          <a:xfrm>
            <a:off x="1552904" y="3670232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6343509C-B1D6-49A5-B884-2728AC7E1641}"/>
              </a:ext>
            </a:extLst>
          </p:cNvPr>
          <p:cNvSpPr/>
          <p:nvPr/>
        </p:nvSpPr>
        <p:spPr>
          <a:xfrm>
            <a:off x="3468676" y="3848793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94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46B725-D14A-40F3-B9D0-EB1AC31051C7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435" y="1152983"/>
            <a:ext cx="5397500" cy="5397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C0F914-CB4A-4FFC-9CFF-22F69234A5C4}"/>
              </a:ext>
            </a:extLst>
          </p:cNvPr>
          <p:cNvSpPr/>
          <p:nvPr/>
        </p:nvSpPr>
        <p:spPr>
          <a:xfrm>
            <a:off x="3792279" y="6332193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5BF8F9A-56BD-4C48-B343-2406642D13B1}"/>
              </a:ext>
            </a:extLst>
          </p:cNvPr>
          <p:cNvSpPr/>
          <p:nvPr/>
        </p:nvSpPr>
        <p:spPr>
          <a:xfrm rot="16200000">
            <a:off x="1409488" y="3959794"/>
            <a:ext cx="318189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–citizen gradient 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912C52E-4C67-4EDD-9A2E-EB7EE8F88D97}"/>
              </a:ext>
            </a:extLst>
          </p:cNvPr>
          <p:cNvCxnSpPr>
            <a:cxnSpLocks/>
          </p:cNvCxnSpPr>
          <p:nvPr/>
        </p:nvCxnSpPr>
        <p:spPr>
          <a:xfrm flipV="1">
            <a:off x="3463074" y="4071729"/>
            <a:ext cx="4800600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1B168DAD-CDD1-4FFB-A54F-81171F9FF035}"/>
              </a:ext>
            </a:extLst>
          </p:cNvPr>
          <p:cNvCxnSpPr>
            <a:cxnSpLocks/>
          </p:cNvCxnSpPr>
          <p:nvPr/>
        </p:nvCxnSpPr>
        <p:spPr>
          <a:xfrm flipV="1">
            <a:off x="5558135" y="1263197"/>
            <a:ext cx="0" cy="49136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68CFF93E-8EE5-49B1-80AF-474EEE445F39}"/>
              </a:ext>
            </a:extLst>
          </p:cNvPr>
          <p:cNvSpPr/>
          <p:nvPr/>
        </p:nvSpPr>
        <p:spPr>
          <a:xfrm>
            <a:off x="7841974" y="3200400"/>
            <a:ext cx="477074" cy="10075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4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68748DF-F148-4CF1-87E7-487B2CE1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06" y="1335099"/>
            <a:ext cx="5697764" cy="398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1113136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K-</a:t>
            </a:r>
            <a:r>
              <a:rPr lang="de-DE" b="1" dirty="0" err="1"/>
              <a:t>means</a:t>
            </a:r>
            <a:r>
              <a:rPr lang="de-DE" b="1" dirty="0"/>
              <a:t> </a:t>
            </a:r>
            <a:r>
              <a:rPr lang="de-DE" b="1" dirty="0" err="1"/>
              <a:t>clustering</a:t>
            </a:r>
            <a:endParaRPr lang="de-DE" b="1" dirty="0"/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/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Aim</a:t>
            </a:r>
            <a:r>
              <a:rPr lang="de-DE" b="1" dirty="0"/>
              <a:t> </a:t>
            </a:r>
          </a:p>
          <a:p>
            <a:pPr marL="0" indent="0">
              <a:buNone/>
            </a:pPr>
            <a:r>
              <a:rPr lang="de-DE" b="1" dirty="0">
                <a:sym typeface="Wingdings" panose="05000000000000000000" pitchFamily="2" charset="2"/>
              </a:rPr>
              <a:t>	 </a:t>
            </a:r>
            <a:r>
              <a:rPr lang="de-DE" b="1" dirty="0" err="1">
                <a:sym typeface="Wingdings" panose="05000000000000000000" pitchFamily="2" charset="2"/>
              </a:rPr>
              <a:t>minimize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en-GB" dirty="0"/>
              <a:t>within-cluster variation  - </a:t>
            </a:r>
          </a:p>
          <a:p>
            <a:pPr marL="0" indent="0">
              <a:buNone/>
            </a:pPr>
            <a:r>
              <a:rPr lang="en-GB" dirty="0"/>
              <a:t>	find </a:t>
            </a:r>
            <a:r>
              <a:rPr lang="en-GB" b="1" dirty="0"/>
              <a:t>homogeneous word groups</a:t>
            </a:r>
          </a:p>
          <a:p>
            <a:pPr marL="0" indent="0">
              <a:buNone/>
            </a:pPr>
            <a:r>
              <a:rPr lang="en-GB" sz="1600" dirty="0"/>
              <a:t>(James, Witten, Hastie, &amp; </a:t>
            </a:r>
            <a:r>
              <a:rPr lang="en-GB" sz="1600" dirty="0" err="1"/>
              <a:t>Tibshirani</a:t>
            </a:r>
            <a:r>
              <a:rPr lang="en-GB" sz="1600" dirty="0"/>
              <a:t>, 2013)</a:t>
            </a:r>
            <a:endParaRPr lang="en-GB" sz="1600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ECA2FC9-D8C5-43A0-9C06-0CC454E77F99}"/>
              </a:ext>
            </a:extLst>
          </p:cNvPr>
          <p:cNvSpPr txBox="1"/>
          <p:nvPr/>
        </p:nvSpPr>
        <p:spPr>
          <a:xfrm>
            <a:off x="9713173" y="5320984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570E560-AAB0-4414-BBD0-5D2353BD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551998"/>
              </p:ext>
            </p:extLst>
          </p:nvPr>
        </p:nvGraphicFramePr>
        <p:xfrm>
          <a:off x="3235058" y="4242236"/>
          <a:ext cx="4226828" cy="2143266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30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64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96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caus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distanc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facilt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prarticip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</a:rPr>
                        <a:t>technolog.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61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62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63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64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65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66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67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68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69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32E06E7A-B04C-4863-B10B-F281A28C7749}"/>
              </a:ext>
            </a:extLst>
          </p:cNvPr>
          <p:cNvSpPr/>
          <p:nvPr/>
        </p:nvSpPr>
        <p:spPr>
          <a:xfrm>
            <a:off x="-94470" y="-18451"/>
            <a:ext cx="12380939" cy="7301313"/>
          </a:xfrm>
          <a:prstGeom prst="rect">
            <a:avLst/>
          </a:prstGeom>
          <a:solidFill>
            <a:schemeClr val="tx2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957933" y="1152983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27" y="157637"/>
            <a:ext cx="9404723" cy="140053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2BBD3B-5027-442E-8C6A-64096C4EEC8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1" y="1063416"/>
            <a:ext cx="5397500" cy="53975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DA122C-D471-48B4-B731-7F31C2342CB6}"/>
              </a:ext>
            </a:extLst>
          </p:cNvPr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0" y="1063416"/>
            <a:ext cx="5397500" cy="539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17FBE5B-892B-4806-8026-18BF1BB93C45}"/>
              </a:ext>
            </a:extLst>
          </p:cNvPr>
          <p:cNvSpPr/>
          <p:nvPr/>
        </p:nvSpPr>
        <p:spPr>
          <a:xfrm rot="16200000">
            <a:off x="-344851" y="3760174"/>
            <a:ext cx="420340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 participatory gradient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B03A23-B9BF-463D-A572-2FE6A5D9BE53}"/>
              </a:ext>
            </a:extLst>
          </p:cNvPr>
          <p:cNvSpPr txBox="1"/>
          <p:nvPr/>
        </p:nvSpPr>
        <p:spPr>
          <a:xfrm>
            <a:off x="7294621" y="2950329"/>
            <a:ext cx="4195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r>
              <a:rPr lang="en-GB" sz="2000" dirty="0"/>
              <a:t>4. Participation and community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FDF0963-E816-435D-969A-18D433BDE840}"/>
              </a:ext>
            </a:extLst>
          </p:cNvPr>
          <p:cNvSpPr/>
          <p:nvPr/>
        </p:nvSpPr>
        <p:spPr>
          <a:xfrm>
            <a:off x="2548695" y="6242626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nature – GIS technology/critic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23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6" name="Inhaltsplatzhalter 5">
            <a:hlinkClick r:id="rId2" action="ppaction://hlinkfile"/>
            <a:extLst>
              <a:ext uri="{FF2B5EF4-FFF2-40B4-BE49-F238E27FC236}">
                <a16:creationId xmlns:a16="http://schemas.microsoft.com/office/drawing/2014/main" id="{9BAAFCBD-48A6-4E20-A012-8A9492F1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405" y="1826358"/>
            <a:ext cx="9292243" cy="4370642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4F32793-92A9-43C1-8674-370802CBF97B}"/>
              </a:ext>
            </a:extLst>
          </p:cNvPr>
          <p:cNvSpPr txBox="1"/>
          <p:nvPr/>
        </p:nvSpPr>
        <p:spPr>
          <a:xfrm>
            <a:off x="7996845" y="2105561"/>
            <a:ext cx="4195155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Infrastructure research</a:t>
            </a:r>
            <a:r>
              <a:rPr lang="de-DE" sz="2000" dirty="0">
                <a:solidFill>
                  <a:schemeClr val="bg1"/>
                </a:solidFill>
              </a:rPr>
              <a:t> 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4. Participation and community</a:t>
            </a:r>
          </a:p>
        </p:txBody>
      </p:sp>
    </p:spTree>
    <p:extLst>
      <p:ext uri="{BB962C8B-B14F-4D97-AF65-F5344CB8AC3E}">
        <p14:creationId xmlns:p14="http://schemas.microsoft.com/office/powerpoint/2010/main" val="4127131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46583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Identification of prominent research directions.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endParaRPr lang="en-GB" sz="24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62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04293" y="1220298"/>
            <a:ext cx="8946541" cy="51849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de-DE" sz="28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Filling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Gap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/>
              <a:t>Data</a:t>
            </a:r>
            <a:endParaRPr lang="en-GB" sz="3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Methodology</a:t>
            </a:r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Review Analysis &amp; Results</a:t>
            </a:r>
            <a:endParaRPr lang="en-GB" sz="2200" dirty="0"/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Text mining Analysis &amp; Results</a:t>
            </a:r>
            <a:endParaRPr lang="en-GB" sz="2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Discussion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Conclusion</a:t>
            </a:r>
            <a:r>
              <a:rPr lang="de-DE" sz="3200" dirty="0"/>
              <a:t> </a:t>
            </a:r>
          </a:p>
          <a:p>
            <a:pPr marL="0" indent="0">
              <a:buNone/>
            </a:pPr>
            <a:r>
              <a:rPr lang="de-DE" sz="3200" dirty="0" err="1"/>
              <a:t>Literature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3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85" y="117743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Importance of qualitative GIS research:</a:t>
            </a:r>
          </a:p>
          <a:p>
            <a:pPr lvl="1">
              <a:lnSpc>
                <a:spcPct val="200000"/>
              </a:lnSpc>
            </a:pPr>
            <a:r>
              <a:rPr lang="en-GB" sz="2200" dirty="0"/>
              <a:t>Frequency of citations and publications 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GIS technologies received more </a:t>
            </a:r>
            <a:r>
              <a:rPr lang="en-GB" sz="2000" b="1" dirty="0"/>
              <a:t>acceptance</a:t>
            </a:r>
            <a:r>
              <a:rPr lang="en-GB" sz="2000" dirty="0"/>
              <a:t> as a scientific method </a:t>
            </a:r>
            <a:r>
              <a:rPr lang="en-GB" dirty="0"/>
              <a:t>(</a:t>
            </a:r>
            <a:r>
              <a:rPr lang="en-GB" dirty="0" err="1"/>
              <a:t>Schuurman</a:t>
            </a:r>
            <a:r>
              <a:rPr lang="en-GB" dirty="0"/>
              <a:t>, 2000)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USA &amp; Canada hold the majority of publications – </a:t>
            </a:r>
            <a:r>
              <a:rPr lang="en-GB" sz="2000" b="1" dirty="0"/>
              <a:t>Accessibility</a:t>
            </a:r>
            <a:r>
              <a:rPr lang="en-GB" sz="2000" dirty="0"/>
              <a:t> to GIS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endParaRPr lang="en-GB" sz="2000" dirty="0"/>
          </a:p>
          <a:p>
            <a:pPr marL="914400" lvl="2" indent="0">
              <a:lnSpc>
                <a:spcPct val="200000"/>
              </a:lnSpc>
              <a:buNone/>
            </a:pPr>
            <a:endParaRPr lang="en-GB" sz="2800" dirty="0"/>
          </a:p>
          <a:p>
            <a:pPr lvl="1">
              <a:lnSpc>
                <a:spcPct val="200000"/>
              </a:lnSpc>
            </a:pPr>
            <a:endParaRPr lang="en-GB" sz="22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313BF67-D5B2-4A98-89DA-24D7E06C9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41" y="1967263"/>
            <a:ext cx="7346317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6368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Which software and qual. method has been most often applied?</a:t>
            </a:r>
            <a:endParaRPr lang="en-GB" sz="2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Survey &amp; Workshops, Transformation, No GIS &amp; ArcGIS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Marginal use of Extensions &amp; open source Software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>
                <a:sym typeface="Wingdings" panose="05000000000000000000" pitchFamily="2" charset="2"/>
              </a:rPr>
              <a:t>But why?</a:t>
            </a:r>
            <a:endParaRPr lang="en-GB" sz="2400" b="1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8B1A34-4C6A-4BD7-B6CD-53AB55577549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F0ABA8-CEFB-4F9D-935F-0FA84DD4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F18004D-CABF-412B-A04F-E81ED4E02635}"/>
              </a:ext>
            </a:extLst>
          </p:cNvPr>
          <p:cNvSpPr txBox="1"/>
          <p:nvPr/>
        </p:nvSpPr>
        <p:spPr>
          <a:xfrm>
            <a:off x="3439140" y="452718"/>
            <a:ext cx="89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software and qual. method has been most often applied?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65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708945"/>
            <a:ext cx="1128084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Which software and qual. method has been most often applied? </a:t>
            </a:r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sz="2400" b="1" dirty="0"/>
              <a:t>We assume:</a:t>
            </a:r>
          </a:p>
          <a:p>
            <a:r>
              <a:rPr lang="en-GB" sz="2400" dirty="0"/>
              <a:t>Exclusive use of proprietary Software </a:t>
            </a:r>
          </a:p>
          <a:p>
            <a:r>
              <a:rPr lang="en-GB" sz="2400" dirty="0"/>
              <a:t>Lack of interdisciplinary collaborations </a:t>
            </a:r>
          </a:p>
          <a:p>
            <a:r>
              <a:rPr lang="en-GB" sz="2400" dirty="0"/>
              <a:t>Wariness of Data-Driven Methods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537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76" y="1331259"/>
            <a:ext cx="11280847" cy="4890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Identification of prominent research directions.</a:t>
            </a:r>
            <a:endParaRPr lang="en-GB" dirty="0"/>
          </a:p>
          <a:p>
            <a:pPr marL="400050" lvl="1" indent="0">
              <a:buNone/>
            </a:pPr>
            <a:r>
              <a:rPr lang="en-GB" sz="2400" dirty="0"/>
              <a:t>1. Media and technology research</a:t>
            </a:r>
          </a:p>
          <a:p>
            <a:pPr marL="400050" lvl="1" indent="0">
              <a:buNone/>
            </a:pPr>
            <a:r>
              <a:rPr lang="en-GB" sz="2400" dirty="0"/>
              <a:t>2. Ecology and landscape research</a:t>
            </a:r>
          </a:p>
          <a:p>
            <a:pPr marL="400050" lvl="1" indent="0">
              <a:buNone/>
            </a:pPr>
            <a:r>
              <a:rPr lang="en-GB" sz="2400" dirty="0"/>
              <a:t>2. Infrastructure research</a:t>
            </a:r>
          </a:p>
          <a:p>
            <a:pPr marL="400050" lvl="1" indent="0">
              <a:buNone/>
            </a:pPr>
            <a:r>
              <a:rPr lang="en-GB" sz="2400" dirty="0"/>
              <a:t>4. Participation and community: Public participation</a:t>
            </a:r>
          </a:p>
          <a:p>
            <a:pPr marL="400050" lvl="1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GIS used as data collection tool (see RQ 2)</a:t>
            </a:r>
            <a:r>
              <a:rPr lang="en-GB" sz="2400" dirty="0"/>
              <a:t>                                               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708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>
              <a:lnSpc>
                <a:spcPct val="200000"/>
              </a:lnSpc>
            </a:pPr>
            <a:r>
              <a:rPr lang="en-GB" b="1" dirty="0"/>
              <a:t>Not just a literature review! </a:t>
            </a:r>
          </a:p>
          <a:p>
            <a:pPr>
              <a:lnSpc>
                <a:spcPct val="200000"/>
              </a:lnSpc>
            </a:pPr>
            <a:r>
              <a:rPr lang="en-GB" dirty="0"/>
              <a:t>risk building up a digital divide </a:t>
            </a:r>
            <a:r>
              <a:rPr lang="en-GB" sz="1600" dirty="0"/>
              <a:t>(Dennis Jr, 2006)</a:t>
            </a:r>
          </a:p>
          <a:p>
            <a:pPr>
              <a:lnSpc>
                <a:spcPct val="200000"/>
              </a:lnSpc>
            </a:pPr>
            <a:r>
              <a:rPr lang="en-GB" b="1" dirty="0"/>
              <a:t>Why open Source? </a:t>
            </a:r>
          </a:p>
          <a:p>
            <a:pPr lvl="1">
              <a:lnSpc>
                <a:spcPct val="200000"/>
              </a:lnSpc>
            </a:pPr>
            <a:r>
              <a:rPr lang="en-GB" sz="2000" b="1" dirty="0"/>
              <a:t>Its free </a:t>
            </a:r>
          </a:p>
          <a:p>
            <a:pPr lvl="1">
              <a:lnSpc>
                <a:spcPct val="200000"/>
              </a:lnSpc>
            </a:pPr>
            <a:r>
              <a:rPr lang="en-GB" sz="2000" b="1" dirty="0"/>
              <a:t>It can be modified and redistributed</a:t>
            </a:r>
          </a:p>
          <a:p>
            <a:pPr lvl="1">
              <a:lnSpc>
                <a:spcPct val="200000"/>
              </a:lnSpc>
            </a:pPr>
            <a:endParaRPr lang="en-GB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01DA27-5978-45BC-B1BC-7CD7F7BF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365" y="2731789"/>
            <a:ext cx="2800350" cy="2095500"/>
          </a:xfrm>
          <a:prstGeom prst="rect">
            <a:avLst/>
          </a:prstGeom>
        </p:spPr>
      </p:pic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10781371" y="482728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02C3C15-05F8-403A-9F64-E4DC13152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250" y="4398672"/>
            <a:ext cx="2802835" cy="121216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AD450B1-522F-4F47-85F0-96A7A1EFA0F8}"/>
              </a:ext>
            </a:extLst>
          </p:cNvPr>
          <p:cNvSpPr txBox="1"/>
          <p:nvPr/>
        </p:nvSpPr>
        <p:spPr>
          <a:xfrm>
            <a:off x="6411619" y="5456945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(OSGEO, 2017)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09AB4F8-A9BD-4982-AD21-AF7907314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958" y="1152983"/>
            <a:ext cx="7635122" cy="547100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991A03-AAA1-4237-99EB-A6A5DB24E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4044" y="1566428"/>
            <a:ext cx="6543675" cy="4619625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E65EE7F9-58C5-468D-BDA7-660C63325736}"/>
              </a:ext>
            </a:extLst>
          </p:cNvPr>
          <p:cNvSpPr txBox="1"/>
          <p:nvPr/>
        </p:nvSpPr>
        <p:spPr>
          <a:xfrm>
            <a:off x="132958" y="6566438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5349C98D-E487-46DB-B3D6-AA71AE5E6E15}"/>
              </a:ext>
            </a:extLst>
          </p:cNvPr>
          <p:cNvSpPr txBox="1"/>
          <p:nvPr/>
        </p:nvSpPr>
        <p:spPr>
          <a:xfrm>
            <a:off x="10781371" y="619554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(QGIS, 2017)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340EE00-B7CE-42B9-8407-39056D28F19D}"/>
              </a:ext>
            </a:extLst>
          </p:cNvPr>
          <p:cNvSpPr txBox="1"/>
          <p:nvPr/>
        </p:nvSpPr>
        <p:spPr>
          <a:xfrm>
            <a:off x="3014697" y="3157843"/>
            <a:ext cx="6543674" cy="138499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Visualization of transformed data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Hyperlinking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Extending the software  </a:t>
            </a:r>
          </a:p>
        </p:txBody>
      </p:sp>
    </p:spTree>
    <p:extLst>
      <p:ext uri="{BB962C8B-B14F-4D97-AF65-F5344CB8AC3E}">
        <p14:creationId xmlns:p14="http://schemas.microsoft.com/office/powerpoint/2010/main" val="12866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3" grpId="0"/>
      <p:bldP spid="16" grpId="0"/>
      <p:bldP spid="21" grpId="0"/>
      <p:bldP spid="22" grpId="0"/>
      <p:bldP spid="2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87D983-8BE2-4136-AB30-5700CF13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30" y="2121091"/>
            <a:ext cx="4991100" cy="4137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B46F130-05B2-45D5-AE5F-B485A6804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80" t="7655"/>
          <a:stretch/>
        </p:blipFill>
        <p:spPr>
          <a:xfrm>
            <a:off x="3563719" y="1697510"/>
            <a:ext cx="4775187" cy="304477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28F209-ACB6-478F-965A-D04B79A62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3530" y="1063416"/>
            <a:ext cx="4719637" cy="32996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7429ED6-BA15-4D94-ADCF-4449B1F680FD}"/>
              </a:ext>
            </a:extLst>
          </p:cNvPr>
          <p:cNvSpPr txBox="1"/>
          <p:nvPr/>
        </p:nvSpPr>
        <p:spPr>
          <a:xfrm>
            <a:off x="9834282" y="399372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98EC49-1379-4C56-A4F6-990B0092B444}"/>
              </a:ext>
            </a:extLst>
          </p:cNvPr>
          <p:cNvSpPr txBox="1"/>
          <p:nvPr/>
        </p:nvSpPr>
        <p:spPr>
          <a:xfrm>
            <a:off x="401130" y="631657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DEE221C-FC01-4AA2-B129-2152CB52A34C}"/>
              </a:ext>
            </a:extLst>
          </p:cNvPr>
          <p:cNvSpPr txBox="1"/>
          <p:nvPr/>
        </p:nvSpPr>
        <p:spPr>
          <a:xfrm>
            <a:off x="7037014" y="4742281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13795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9CBD3-7D79-4EF4-8417-C1A0ACD9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CAC00-338E-441E-828B-DAAFAB5A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58426"/>
            <a:ext cx="9915208" cy="4195481"/>
          </a:xfrm>
        </p:spPr>
        <p:txBody>
          <a:bodyPr>
            <a:normAutofit/>
          </a:bodyPr>
          <a:lstStyle/>
          <a:p>
            <a:r>
              <a:rPr lang="en-GB" sz="2400" dirty="0"/>
              <a:t>Missing transparent and reproducible methodology</a:t>
            </a:r>
          </a:p>
          <a:p>
            <a:r>
              <a:rPr lang="en-GB" sz="2400" dirty="0"/>
              <a:t>Missing Exchange of knowledge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GB" sz="2800" b="1" dirty="0">
                <a:sym typeface="Wingdings" panose="05000000000000000000" pitchFamily="2" charset="2"/>
              </a:rPr>
              <a:t>Limitation to qual. GIS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/>
              <a:t>Opening science fosters creativity, innovation, and speeds up knowledge diffusion (</a:t>
            </a:r>
            <a:r>
              <a:rPr lang="en-GB" i="1" dirty="0" err="1"/>
              <a:t>Friesike</a:t>
            </a:r>
            <a:r>
              <a:rPr lang="en-GB" i="1" dirty="0"/>
              <a:t>, </a:t>
            </a:r>
            <a:r>
              <a:rPr lang="en-GB" i="1" dirty="0" err="1"/>
              <a:t>Widenmayer</a:t>
            </a:r>
            <a:r>
              <a:rPr lang="en-GB" i="1" dirty="0"/>
              <a:t>, Gassmann, &amp; </a:t>
            </a:r>
            <a:r>
              <a:rPr lang="en-GB" i="1" dirty="0" err="1"/>
              <a:t>Schildhauer</a:t>
            </a:r>
            <a:r>
              <a:rPr lang="en-GB" i="1" dirty="0"/>
              <a:t>, 2015). 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sz="2400" b="1" dirty="0">
                <a:sym typeface="Wingdings" panose="05000000000000000000" pitchFamily="2" charset="2"/>
              </a:rPr>
              <a:t> Stronger intra- &amp;  interdisciplinary collaborations</a:t>
            </a:r>
            <a:endParaRPr lang="en-GB" sz="2400" b="1" dirty="0"/>
          </a:p>
          <a:p>
            <a:pPr marL="0" indent="0">
              <a:buNone/>
            </a:pPr>
            <a:endParaRPr lang="en-GB" sz="3000" b="1" dirty="0">
              <a:sym typeface="Wingdings" panose="05000000000000000000" pitchFamily="2" charset="2"/>
            </a:endParaRPr>
          </a:p>
          <a:p>
            <a:pPr marL="514350" indent="-457200"/>
            <a:endParaRPr lang="en-GB" sz="3000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39C637-ABD8-4B3C-AF18-9E42AAD1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Agnew, J. (2011). Space and place. In: John Agnew und D. Livingstone. Handbook of</a:t>
            </a:r>
            <a:br>
              <a:rPr lang="en-GB" dirty="0"/>
            </a:br>
            <a:r>
              <a:rPr lang="en-GB" dirty="0"/>
              <a:t>geographical knowledge. London: SAGE. </a:t>
            </a:r>
            <a:endParaRPr lang="en-US" dirty="0"/>
          </a:p>
          <a:p>
            <a:r>
              <a:rPr lang="en-US" dirty="0"/>
              <a:t>Dennis Jr, S. F. (2006). Prospects for qualitative GIS at the intersection of youth development and participatory urban planning.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38</a:t>
            </a:r>
            <a:r>
              <a:rPr lang="en-US" dirty="0"/>
              <a:t>(11), 2039–2054.</a:t>
            </a:r>
            <a:endParaRPr lang="en-GB" dirty="0"/>
          </a:p>
          <a:p>
            <a:r>
              <a:rPr lang="en-GB" dirty="0"/>
              <a:t>Elwood, S. (2006). Beyond </a:t>
            </a:r>
            <a:r>
              <a:rPr lang="en-GB" dirty="0" err="1"/>
              <a:t>Cooptation</a:t>
            </a:r>
            <a:r>
              <a:rPr lang="en-GB" dirty="0"/>
              <a:t> or Resistance: Urban Spatial Politics,</a:t>
            </a:r>
            <a:br>
              <a:rPr lang="en-GB" dirty="0"/>
            </a:br>
            <a:r>
              <a:rPr lang="en-GB" dirty="0"/>
              <a:t>Community Organizations, and GIS‐Based Spatial Narratives. In: Annals of the</a:t>
            </a:r>
            <a:br>
              <a:rPr lang="en-GB" dirty="0"/>
            </a:br>
            <a:r>
              <a:rPr lang="en-GB" dirty="0"/>
              <a:t>Association of American Geographers, 96(2): 323-341. </a:t>
            </a:r>
            <a:endParaRPr lang="en-US" dirty="0"/>
          </a:p>
          <a:p>
            <a:r>
              <a:rPr lang="en-US" dirty="0" err="1"/>
              <a:t>Friesike</a:t>
            </a:r>
            <a:r>
              <a:rPr lang="en-US" dirty="0"/>
              <a:t>, S., </a:t>
            </a:r>
            <a:r>
              <a:rPr lang="en-US" dirty="0" err="1"/>
              <a:t>Widenmayer</a:t>
            </a:r>
            <a:r>
              <a:rPr lang="en-US" dirty="0"/>
              <a:t>, B., Gassmann, O., &amp; </a:t>
            </a:r>
            <a:r>
              <a:rPr lang="en-US" dirty="0" err="1"/>
              <a:t>Schildhauer</a:t>
            </a:r>
            <a:r>
              <a:rPr lang="en-US" dirty="0"/>
              <a:t>, T. (2015). Opening science: towards an agenda of open science in academia and industry. </a:t>
            </a:r>
            <a:r>
              <a:rPr lang="en-US" i="1" dirty="0"/>
              <a:t>The Journal of Technology Transfer</a:t>
            </a:r>
            <a:r>
              <a:rPr lang="en-US" dirty="0"/>
              <a:t>, </a:t>
            </a:r>
            <a:r>
              <a:rPr lang="en-US" i="1" dirty="0"/>
              <a:t>40</a:t>
            </a:r>
            <a:r>
              <a:rPr lang="en-US" dirty="0"/>
              <a:t>(4), 581–601. https://doi.org/10.1007/s10961-014-9375-6</a:t>
            </a:r>
          </a:p>
          <a:p>
            <a:r>
              <a:rPr lang="en-US" dirty="0"/>
              <a:t>Garnett, R., &amp; </a:t>
            </a:r>
            <a:r>
              <a:rPr lang="en-US" dirty="0" err="1"/>
              <a:t>Kanaroglou</a:t>
            </a:r>
            <a:r>
              <a:rPr lang="en-US" dirty="0"/>
              <a:t>, P. (2016). Qualitative GIS: An Open Framework Using </a:t>
            </a:r>
            <a:r>
              <a:rPr lang="en-US" dirty="0" err="1"/>
              <a:t>SpatiaLite</a:t>
            </a:r>
            <a:r>
              <a:rPr lang="en-US" dirty="0"/>
              <a:t> and Open Source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144–159.</a:t>
            </a:r>
          </a:p>
          <a:p>
            <a:r>
              <a:rPr lang="en-US" dirty="0"/>
              <a:t>Hill, M. O., &amp; </a:t>
            </a:r>
            <a:r>
              <a:rPr lang="en-US" dirty="0" err="1"/>
              <a:t>Gauch</a:t>
            </a:r>
            <a:r>
              <a:rPr lang="en-US" dirty="0"/>
              <a:t>, H. G. (1980). Detrended correspondence analysis: an improved ordination technique. </a:t>
            </a:r>
            <a:r>
              <a:rPr lang="en-US" i="1" dirty="0" err="1"/>
              <a:t>Vegetatio</a:t>
            </a:r>
            <a:r>
              <a:rPr lang="en-US" dirty="0"/>
              <a:t>, </a:t>
            </a:r>
            <a:r>
              <a:rPr lang="en-US" i="1" dirty="0"/>
              <a:t>42</a:t>
            </a:r>
            <a:r>
              <a:rPr lang="en-US" dirty="0"/>
              <a:t>(1–3), 47–58.</a:t>
            </a:r>
          </a:p>
          <a:p>
            <a:r>
              <a:rPr lang="en-US" dirty="0"/>
              <a:t>James, G., Witten, D., Hastie, T., &amp; </a:t>
            </a:r>
            <a:r>
              <a:rPr lang="en-US" dirty="0" err="1"/>
              <a:t>Tibshirani</a:t>
            </a:r>
            <a:r>
              <a:rPr lang="en-US" dirty="0"/>
              <a:t>, R. (Eds.). (2013). </a:t>
            </a:r>
            <a:r>
              <a:rPr lang="en-US" i="1" dirty="0"/>
              <a:t>An introduction to statistical learning: with applications in R</a:t>
            </a:r>
            <a:r>
              <a:rPr lang="en-US" dirty="0"/>
              <a:t>. New York: Springer.</a:t>
            </a:r>
          </a:p>
          <a:p>
            <a:r>
              <a:rPr lang="en-US" dirty="0"/>
              <a:t>Jung, J.-K., &amp; Elwood, S. (2010). Extending the Qualitative Capabilities of GIS: Computer-Aided Qualitative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14</a:t>
            </a:r>
            <a:r>
              <a:rPr lang="en-US" dirty="0"/>
              <a:t>(1), 63–87.</a:t>
            </a:r>
          </a:p>
          <a:p>
            <a:r>
              <a:rPr lang="en-US" dirty="0"/>
              <a:t>Kwan, M.-P., &amp; Lee, J. (2004). </a:t>
            </a:r>
            <a:r>
              <a:rPr lang="en-US" dirty="0" err="1"/>
              <a:t>Geovisualization</a:t>
            </a:r>
            <a:r>
              <a:rPr lang="en-US" dirty="0"/>
              <a:t> of human activity patterns using 3D GIS: a time-geographic approach. In M. Goodchild &amp; D. G. Janelle (Eds.), </a:t>
            </a:r>
            <a:r>
              <a:rPr lang="en-US" i="1" dirty="0"/>
              <a:t>Spatially integrated social science: Examples in best practice</a:t>
            </a:r>
            <a:r>
              <a:rPr lang="en-US" dirty="0"/>
              <a:t> (Vol. 27).</a:t>
            </a:r>
          </a:p>
          <a:p>
            <a:r>
              <a:rPr lang="en-US" dirty="0"/>
              <a:t>Openshaw, S. (1991). A view on the GIS crisis in geography, or, using GIS to put Humpty-Dumpty back together again.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23</a:t>
            </a:r>
            <a:r>
              <a:rPr lang="en-US" dirty="0"/>
              <a:t>(5), 621–628.</a:t>
            </a:r>
          </a:p>
          <a:p>
            <a:r>
              <a:rPr lang="en-GB" dirty="0" err="1"/>
              <a:t>Pavlovskaya</a:t>
            </a:r>
            <a:r>
              <a:rPr lang="en-GB" dirty="0"/>
              <a:t>, M. (2004). Other Transitions: Multiple Economies of Moscow</a:t>
            </a:r>
            <a:br>
              <a:rPr lang="en-GB" dirty="0"/>
            </a:br>
            <a:r>
              <a:rPr lang="en-GB" dirty="0"/>
              <a:t>Households in the 1990s. In: Annals of the Association of American Geographers,</a:t>
            </a:r>
            <a:br>
              <a:rPr lang="en-GB" dirty="0"/>
            </a:br>
            <a:r>
              <a:rPr lang="en-GB" dirty="0"/>
              <a:t>94(2): 329–351 </a:t>
            </a:r>
            <a:endParaRPr lang="en-US" dirty="0"/>
          </a:p>
          <a:p>
            <a:r>
              <a:rPr lang="en-US" dirty="0" err="1"/>
              <a:t>Schuurman</a:t>
            </a:r>
            <a:r>
              <a:rPr lang="en-US" dirty="0"/>
              <a:t>, N. (2000). Trouble in the heartland: GIS and its critics in the 1990s. </a:t>
            </a:r>
            <a:r>
              <a:rPr lang="en-US" i="1" dirty="0"/>
              <a:t>Progress in Human Geography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(4), 569–590. https://doi.org/10.1191/030913200100189111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9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719898"/>
            <a:ext cx="10315538" cy="4552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What is qualitative GIS?</a:t>
            </a:r>
          </a:p>
          <a:p>
            <a:r>
              <a:rPr lang="en-GB" b="1" dirty="0"/>
              <a:t>Critical GIS</a:t>
            </a:r>
            <a:r>
              <a:rPr lang="en-GB" dirty="0"/>
              <a:t> as alternative GIS research since 1990 </a:t>
            </a:r>
            <a:r>
              <a:rPr lang="en-GB" sz="1600" dirty="0"/>
              <a:t>(Openshaw, 1991; </a:t>
            </a:r>
            <a:r>
              <a:rPr lang="en-GB" sz="1600" dirty="0" err="1"/>
              <a:t>Schuurman</a:t>
            </a:r>
            <a:r>
              <a:rPr lang="en-GB" sz="1600" dirty="0"/>
              <a:t>, 2000</a:t>
            </a:r>
          </a:p>
          <a:p>
            <a:pPr marL="0" indent="0">
              <a:buNone/>
            </a:pPr>
            <a:r>
              <a:rPr lang="en-GB" sz="1600" dirty="0">
                <a:sym typeface="Wingdings" panose="05000000000000000000" pitchFamily="2" charset="2"/>
              </a:rPr>
              <a:t>		</a:t>
            </a:r>
            <a:r>
              <a:rPr lang="en-GB" sz="1600" dirty="0">
                <a:solidFill>
                  <a:schemeClr val="bg2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000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Alignment and reorientation of GIS</a:t>
            </a:r>
            <a:endParaRPr lang="en-GB" sz="1200" dirty="0"/>
          </a:p>
          <a:p>
            <a:r>
              <a:rPr lang="en-GB" b="1" dirty="0"/>
              <a:t>Change</a:t>
            </a:r>
            <a:r>
              <a:rPr lang="en-GB" dirty="0"/>
              <a:t> of perspective since 2000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b="1" dirty="0">
                <a:sym typeface="Wingdings" panose="05000000000000000000" pitchFamily="2" charset="2"/>
              </a:rPr>
              <a:t>Qual. GIS as toolbox to understand social </a:t>
            </a:r>
            <a:r>
              <a:rPr lang="en-GB" sz="2000" b="1" dirty="0" err="1">
                <a:sym typeface="Wingdings" panose="05000000000000000000" pitchFamily="2" charset="2"/>
              </a:rPr>
              <a:t>phenomenas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GB" sz="1600" dirty="0"/>
              <a:t>(Elwood, 2006; </a:t>
            </a:r>
            <a:r>
              <a:rPr lang="en-GB" sz="1600" dirty="0" err="1"/>
              <a:t>O’Sullivian</a:t>
            </a:r>
            <a:r>
              <a:rPr lang="en-GB" sz="1600" dirty="0"/>
              <a:t>, 2006; </a:t>
            </a:r>
            <a:r>
              <a:rPr lang="en-GB" sz="1600" dirty="0" err="1"/>
              <a:t>Schuurmann</a:t>
            </a:r>
            <a:r>
              <a:rPr lang="en-GB" sz="1600" dirty="0"/>
              <a:t> 2000)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Research fields: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i="1" dirty="0">
                <a:sym typeface="Wingdings" panose="05000000000000000000" pitchFamily="2" charset="2"/>
              </a:rPr>
              <a:t>Social and political decision making, urban- and community management, ecosystem services …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400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3</a:t>
            </a:fld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920DDCB-5154-4AF7-88F8-507177C92AB7}"/>
              </a:ext>
            </a:extLst>
          </p:cNvPr>
          <p:cNvSpPr/>
          <p:nvPr/>
        </p:nvSpPr>
        <p:spPr>
          <a:xfrm>
            <a:off x="875201" y="1719898"/>
            <a:ext cx="10315538" cy="3029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DC075BF-EDEB-4A32-A67F-C2F2457688F6}"/>
              </a:ext>
            </a:extLst>
          </p:cNvPr>
          <p:cNvSpPr txBox="1"/>
          <p:nvPr/>
        </p:nvSpPr>
        <p:spPr>
          <a:xfrm>
            <a:off x="2977486" y="2942461"/>
            <a:ext cx="6237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Raddle the fence</a:t>
            </a:r>
            <a:r>
              <a:rPr lang="en-US" dirty="0"/>
              <a:t> – </a:t>
            </a:r>
            <a:r>
              <a:rPr lang="en-US" dirty="0" err="1"/>
              <a:t>Schuurmann</a:t>
            </a:r>
            <a:r>
              <a:rPr lang="en-US" dirty="0"/>
              <a:t>, 1995</a:t>
            </a:r>
          </a:p>
        </p:txBody>
      </p:sp>
    </p:spTree>
    <p:extLst>
      <p:ext uri="{BB962C8B-B14F-4D97-AF65-F5344CB8AC3E}">
        <p14:creationId xmlns:p14="http://schemas.microsoft.com/office/powerpoint/2010/main" val="15680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818"/>
            <a:ext cx="9907589" cy="419548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/>
              <a:t>Qualitative GIS as mixed method approach.</a:t>
            </a:r>
          </a:p>
          <a:p>
            <a:r>
              <a:rPr lang="en-GB" sz="2400" dirty="0"/>
              <a:t>Analysis of qualitative data  in combination with spatial information </a:t>
            </a:r>
            <a:r>
              <a:rPr lang="en-GB" sz="1600" dirty="0"/>
              <a:t>(Sui, 2015)</a:t>
            </a:r>
            <a:endParaRPr lang="en-GB" dirty="0"/>
          </a:p>
          <a:p>
            <a:pPr marL="0" indent="0" algn="just">
              <a:buNone/>
            </a:pPr>
            <a:r>
              <a:rPr lang="en-GB" sz="2400" dirty="0">
                <a:sym typeface="Wingdings" panose="05000000000000000000" pitchFamily="2" charset="2"/>
              </a:rPr>
              <a:t>		</a:t>
            </a:r>
            <a:r>
              <a:rPr lang="en-GB" sz="2400" b="1" dirty="0">
                <a:sym typeface="Wingdings" panose="05000000000000000000" pitchFamily="2" charset="2"/>
              </a:rPr>
              <a:t>vector  &amp; raster representation  qualitative Data </a:t>
            </a: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Transformation </a:t>
            </a:r>
            <a:r>
              <a:rPr lang="en-GB" sz="2400" dirty="0">
                <a:sym typeface="Wingdings" panose="05000000000000000000" pitchFamily="2" charset="2"/>
              </a:rPr>
              <a:t>into a spatial data format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Hyperlinks – </a:t>
            </a:r>
            <a:r>
              <a:rPr lang="en-GB" sz="2400" dirty="0">
                <a:sym typeface="Wingdings" panose="05000000000000000000" pitchFamily="2" charset="2"/>
              </a:rPr>
              <a:t>linking multiple data types to a location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Software-Extension  - </a:t>
            </a:r>
            <a:r>
              <a:rPr lang="en-GB" sz="2400" dirty="0">
                <a:sym typeface="Wingdings" panose="05000000000000000000" pitchFamily="2" charset="2"/>
              </a:rPr>
              <a:t>extending data types and methods of a GIS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dirty="0"/>
              <a:t>(Jung &amp; Elwood, 2010)</a:t>
            </a:r>
            <a:endParaRPr lang="en-GB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4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ECCD87-4450-44DB-AC8B-8A2C8C012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887" y="95487"/>
            <a:ext cx="4719637" cy="329964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2E1D66F-E9F7-440A-9040-DA84BC081759}"/>
              </a:ext>
            </a:extLst>
          </p:cNvPr>
          <p:cNvSpPr txBox="1"/>
          <p:nvPr/>
        </p:nvSpPr>
        <p:spPr>
          <a:xfrm>
            <a:off x="7962100" y="3025797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026212-13E9-4FF0-A6E0-9669E635C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72" y="1692189"/>
            <a:ext cx="4991100" cy="413711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60ED040-D5E3-4759-98B0-B62ED6EBFC0D}"/>
              </a:ext>
            </a:extLst>
          </p:cNvPr>
          <p:cNvSpPr txBox="1"/>
          <p:nvPr/>
        </p:nvSpPr>
        <p:spPr>
          <a:xfrm>
            <a:off x="357372" y="593474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972BA-E120-4755-977B-463721A4B4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80" t="7655"/>
          <a:stretch/>
        </p:blipFill>
        <p:spPr>
          <a:xfrm>
            <a:off x="5085887" y="3643425"/>
            <a:ext cx="4775187" cy="30447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9EB2A5-8E25-4D86-9897-FC55C7F46B36}"/>
              </a:ext>
            </a:extLst>
          </p:cNvPr>
          <p:cNvSpPr txBox="1"/>
          <p:nvPr/>
        </p:nvSpPr>
        <p:spPr>
          <a:xfrm>
            <a:off x="7980723" y="6215035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228799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188"/>
            <a:ext cx="10899778" cy="4552034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ym typeface="Wingdings" panose="05000000000000000000" pitchFamily="2" charset="2"/>
              </a:rPr>
              <a:t>Qualitative GIS agrees on the </a:t>
            </a:r>
            <a:r>
              <a:rPr lang="en-GB" b="1" dirty="0">
                <a:sym typeface="Wingdings" panose="05000000000000000000" pitchFamily="2" charset="2"/>
              </a:rPr>
              <a:t>reorientation</a:t>
            </a:r>
            <a:r>
              <a:rPr lang="en-GB" dirty="0">
                <a:sym typeface="Wingdings" panose="05000000000000000000" pitchFamily="2" charset="2"/>
              </a:rPr>
              <a:t> of GIS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individual perceptions of geographical places and regions </a:t>
            </a:r>
            <a:r>
              <a:rPr lang="en-GB" sz="1400" dirty="0"/>
              <a:t>(Agnew 2011). </a:t>
            </a:r>
            <a:endParaRPr lang="en-GB" sz="2000" dirty="0"/>
          </a:p>
          <a:p>
            <a:pPr marL="0" indent="0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But we suspect: </a:t>
            </a:r>
          </a:p>
          <a:p>
            <a:r>
              <a:rPr lang="en-GB" dirty="0">
                <a:sym typeface="Wingdings" panose="05000000000000000000" pitchFamily="2" charset="2"/>
              </a:rPr>
              <a:t>qualitative GIS is </a:t>
            </a:r>
            <a:r>
              <a:rPr lang="en-GB" dirty="0"/>
              <a:t>inhomogeneous and fragmented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research objects, qualitative methodology, software type </a:t>
            </a:r>
            <a:r>
              <a:rPr lang="en-GB" sz="1400" dirty="0"/>
              <a:t>(Garnett &amp; </a:t>
            </a:r>
            <a:r>
              <a:rPr lang="en-GB" sz="1400" dirty="0" err="1"/>
              <a:t>Kanaroglou</a:t>
            </a:r>
            <a:r>
              <a:rPr lang="en-GB" sz="1400" dirty="0"/>
              <a:t>, 2016)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b="1" dirty="0">
                <a:sym typeface="Wingdings" panose="05000000000000000000" pitchFamily="2" charset="2"/>
              </a:rPr>
              <a:t>technical</a:t>
            </a:r>
            <a:r>
              <a:rPr lang="en-GB" sz="1800" dirty="0">
                <a:sym typeface="Wingdings" panose="05000000000000000000" pitchFamily="2" charset="2"/>
              </a:rPr>
              <a:t> versus </a:t>
            </a:r>
            <a:r>
              <a:rPr lang="en-GB" sz="1800" b="1" dirty="0">
                <a:sym typeface="Wingdings" panose="05000000000000000000" pitchFamily="2" charset="2"/>
              </a:rPr>
              <a:t>theoretical</a:t>
            </a:r>
            <a:r>
              <a:rPr lang="en-GB" sz="1800" dirty="0">
                <a:sym typeface="Wingdings" panose="05000000000000000000" pitchFamily="2" charset="2"/>
              </a:rPr>
              <a:t> papers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>
                <a:sym typeface="Wingdings" panose="05000000000000000000" pitchFamily="2" charset="2"/>
              </a:rPr>
              <a:t>One sided use of propriety software  </a:t>
            </a:r>
          </a:p>
          <a:p>
            <a:pPr marL="0" indent="0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What we want to fill in the Gap:</a:t>
            </a:r>
          </a:p>
          <a:p>
            <a:r>
              <a:rPr lang="en-GB" b="1" dirty="0">
                <a:sym typeface="Wingdings" panose="05000000000000000000" pitchFamily="2" charset="2"/>
              </a:rPr>
              <a:t>comprehensive literature review</a:t>
            </a:r>
          </a:p>
          <a:p>
            <a:r>
              <a:rPr lang="en-GB" b="1" dirty="0">
                <a:sym typeface="Wingdings" panose="05000000000000000000" pitchFamily="2" charset="2"/>
              </a:rPr>
              <a:t>Example of open source data/software for qual. GIS</a:t>
            </a:r>
          </a:p>
          <a:p>
            <a:endParaRPr lang="en-GB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E32C6-5C2F-413E-AA5E-422FD9BE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Filling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Gap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C47108-069C-444E-84FE-2AFEC16A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103266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Identification of prominent research directions.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154291-D3A2-4CE2-951E-1502F245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3FAFAD-3655-4A00-B5F4-42141AFA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031" y="83748"/>
            <a:ext cx="6270011" cy="6690503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421F3E08-6685-42A1-A2B4-2376EB236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0CFC792-8323-4168-A82D-858AF50C3FCB}"/>
              </a:ext>
            </a:extLst>
          </p:cNvPr>
          <p:cNvSpPr/>
          <p:nvPr/>
        </p:nvSpPr>
        <p:spPr>
          <a:xfrm>
            <a:off x="2139349" y="-11340"/>
            <a:ext cx="7246189" cy="186458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55B8768-1845-441F-89C8-FCF1D19162F2}"/>
              </a:ext>
            </a:extLst>
          </p:cNvPr>
          <p:cNvSpPr/>
          <p:nvPr/>
        </p:nvSpPr>
        <p:spPr>
          <a:xfrm>
            <a:off x="2139350" y="1853246"/>
            <a:ext cx="7246189" cy="165385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1810B1F-D968-44C8-ABE8-8D1D65449E75}"/>
              </a:ext>
            </a:extLst>
          </p:cNvPr>
          <p:cNvSpPr/>
          <p:nvPr/>
        </p:nvSpPr>
        <p:spPr>
          <a:xfrm>
            <a:off x="2139349" y="3391782"/>
            <a:ext cx="2846638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4BEA525-350B-4BA8-A0A8-777988970A72}"/>
              </a:ext>
            </a:extLst>
          </p:cNvPr>
          <p:cNvSpPr/>
          <p:nvPr/>
        </p:nvSpPr>
        <p:spPr>
          <a:xfrm>
            <a:off x="4985987" y="3391781"/>
            <a:ext cx="4399552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93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FB6BA6-26C3-4BC2-AC5F-00D976BE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DB53A-2EC4-4EC5-A109-4F7A412D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1483"/>
            <a:ext cx="9893137" cy="4195481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Literature database</a:t>
            </a:r>
          </a:p>
          <a:p>
            <a:r>
              <a:rPr lang="en-GB" dirty="0"/>
              <a:t>Key word query on the ISI web of knowledge </a:t>
            </a:r>
          </a:p>
          <a:p>
            <a:r>
              <a:rPr lang="en-GB" dirty="0"/>
              <a:t>468 publications were retrieved</a:t>
            </a:r>
          </a:p>
          <a:p>
            <a:r>
              <a:rPr lang="en-GB" dirty="0"/>
              <a:t>Extraction of 14 variables on each publication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Open Data</a:t>
            </a:r>
          </a:p>
          <a:p>
            <a:r>
              <a:rPr lang="en-GB" dirty="0"/>
              <a:t>all project data is stored on </a:t>
            </a:r>
            <a:r>
              <a:rPr lang="en-GB" dirty="0" err="1"/>
              <a:t>github</a:t>
            </a:r>
            <a:r>
              <a:rPr lang="en-GB" dirty="0"/>
              <a:t> - github.com/EricKrg/</a:t>
            </a:r>
            <a:r>
              <a:rPr lang="en-GB" dirty="0" err="1"/>
              <a:t>qual_gis</a:t>
            </a:r>
            <a:endParaRPr lang="en-GB" dirty="0"/>
          </a:p>
          <a:p>
            <a:r>
              <a:rPr lang="en-GB" dirty="0"/>
              <a:t>Literature Database is online accessible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B48155-030C-4EBE-8503-59D4D8A7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1026" name="Picture 2" descr="https://www.ucm.es/data/cont/media/www/pag-39799/isi.png">
            <a:extLst>
              <a:ext uri="{FF2B5EF4-FFF2-40B4-BE49-F238E27FC236}">
                <a16:creationId xmlns:a16="http://schemas.microsoft.com/office/drawing/2014/main" id="{600238B0-86A8-4A12-9D08-0DB2C3DF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114" y="1611483"/>
            <a:ext cx="34385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A6A05A-BF70-41C2-AEA2-43F664D63654}"/>
              </a:ext>
            </a:extLst>
          </p:cNvPr>
          <p:cNvSpPr txBox="1"/>
          <p:nvPr/>
        </p:nvSpPr>
        <p:spPr>
          <a:xfrm>
            <a:off x="9480782" y="294498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(UCM, 2017)</a:t>
            </a:r>
          </a:p>
        </p:txBody>
      </p:sp>
      <p:pic>
        <p:nvPicPr>
          <p:cNvPr id="1028" name="Picture 4" descr="PostgreSQL Encryption logo">
            <a:extLst>
              <a:ext uri="{FF2B5EF4-FFF2-40B4-BE49-F238E27FC236}">
                <a16:creationId xmlns:a16="http://schemas.microsoft.com/office/drawing/2014/main" id="{3EFFCFFA-F1D0-47F6-9B42-C2DC90437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845" y="3978483"/>
            <a:ext cx="2168894" cy="198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D07E834-DF74-49B0-A941-D382819625BE}"/>
              </a:ext>
            </a:extLst>
          </p:cNvPr>
          <p:cNvSpPr txBox="1"/>
          <p:nvPr/>
        </p:nvSpPr>
        <p:spPr>
          <a:xfrm>
            <a:off x="9021845" y="6047254"/>
            <a:ext cx="2453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(PostgreSQL-Dev., 2017)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1C72DC-84DC-40B8-A16C-EB49387326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097"/>
          <a:stretch/>
        </p:blipFill>
        <p:spPr>
          <a:xfrm>
            <a:off x="580117" y="1556579"/>
            <a:ext cx="9164418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 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80" y="1673774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EC14FD2-8AEF-4B16-A0BB-AE0DBA5802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7270145"/>
              </p:ext>
            </p:extLst>
          </p:nvPr>
        </p:nvGraphicFramePr>
        <p:xfrm>
          <a:off x="1172615" y="1138879"/>
          <a:ext cx="10139120" cy="5685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12D0F52-BA99-471E-8D91-590D09011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2615" y="2305682"/>
            <a:ext cx="2853466" cy="409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40633E-6024-4133-B2B1-48CFDCC2B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7904" y="2982032"/>
            <a:ext cx="1969813" cy="196747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AED2F77-E83C-423A-AF1C-7FA8E319D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0889" y="4146098"/>
            <a:ext cx="1494615" cy="14946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1A5FEAB-A0AB-40AA-A0E1-3698F05241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862" y="1709601"/>
            <a:ext cx="2615930" cy="182583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BBDF0EF-8E78-4C62-8669-DFA197D2CE6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1097"/>
          <a:stretch/>
        </p:blipFill>
        <p:spPr>
          <a:xfrm>
            <a:off x="3090689" y="1291144"/>
            <a:ext cx="6391275" cy="5381086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F989C48-2B74-4E24-AE17-0B8807AAC71F}"/>
              </a:ext>
            </a:extLst>
          </p:cNvPr>
          <p:cNvSpPr/>
          <p:nvPr/>
        </p:nvSpPr>
        <p:spPr>
          <a:xfrm>
            <a:off x="5710001" y="4664219"/>
            <a:ext cx="3820630" cy="211003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03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2130</Words>
  <Application>Microsoft Office PowerPoint</Application>
  <PresentationFormat>Breitbild</PresentationFormat>
  <Paragraphs>662</Paragraphs>
  <Slides>27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4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Paper Presentation: Reviewing qualitative GIS research –  current trends and promoting interdisciplinary, reproducible research with open-source software.  </vt:lpstr>
      <vt:lpstr>Content</vt:lpstr>
      <vt:lpstr>1 Filling the Gap</vt:lpstr>
      <vt:lpstr>1 Filling the Gap</vt:lpstr>
      <vt:lpstr>1 Filling the Gap</vt:lpstr>
      <vt:lpstr>1. Filling the Gap</vt:lpstr>
      <vt:lpstr>PowerPoint-Präsentation</vt:lpstr>
      <vt:lpstr>2 Data</vt:lpstr>
      <vt:lpstr>3 Methodology  </vt:lpstr>
      <vt:lpstr>Results </vt:lpstr>
      <vt:lpstr>Results </vt:lpstr>
      <vt:lpstr>Results </vt:lpstr>
      <vt:lpstr>3 Methodology</vt:lpstr>
      <vt:lpstr>3 Methodology</vt:lpstr>
      <vt:lpstr>Results</vt:lpstr>
      <vt:lpstr>3 Methodology</vt:lpstr>
      <vt:lpstr>Results</vt:lpstr>
      <vt:lpstr>Results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5 Conclusion</vt:lpstr>
      <vt:lpstr>Literature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Tutorium 1 – Geo 213</dc:title>
  <dc:creator>Karsten Schmidt</dc:creator>
  <cp:lastModifiedBy>Eric Krüger</cp:lastModifiedBy>
  <cp:revision>151</cp:revision>
  <dcterms:created xsi:type="dcterms:W3CDTF">2016-04-13T10:49:28Z</dcterms:created>
  <dcterms:modified xsi:type="dcterms:W3CDTF">2017-11-28T22:18:48Z</dcterms:modified>
</cp:coreProperties>
</file>

<file path=docProps/thumbnail.jpeg>
</file>